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63" r:id="rId5"/>
    <p:sldId id="259" r:id="rId6"/>
    <p:sldId id="260" r:id="rId7"/>
    <p:sldId id="261" r:id="rId8"/>
    <p:sldId id="262" r:id="rId9"/>
    <p:sldId id="264" r:id="rId10"/>
    <p:sldId id="265" r:id="rId11"/>
    <p:sldId id="266" r:id="rId12"/>
    <p:sldId id="267" r:id="rId13"/>
    <p:sldId id="268" r:id="rId14"/>
    <p:sldId id="272" r:id="rId15"/>
    <p:sldId id="270" r:id="rId16"/>
    <p:sldId id="284" r:id="rId17"/>
    <p:sldId id="273" r:id="rId18"/>
    <p:sldId id="274" r:id="rId19"/>
    <p:sldId id="275" r:id="rId20"/>
    <p:sldId id="276" r:id="rId21"/>
    <p:sldId id="277" r:id="rId22"/>
    <p:sldId id="285" r:id="rId23"/>
    <p:sldId id="269" r:id="rId24"/>
    <p:sldId id="278" r:id="rId25"/>
    <p:sldId id="279" r:id="rId26"/>
    <p:sldId id="280" r:id="rId27"/>
    <p:sldId id="281" r:id="rId28"/>
    <p:sldId id="282" r:id="rId29"/>
    <p:sldId id="283"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2986715C-5793-4877-B402-A1671E1CEF95}">
          <p14:sldIdLst>
            <p14:sldId id="256"/>
            <p14:sldId id="258"/>
            <p14:sldId id="257"/>
            <p14:sldId id="263"/>
            <p14:sldId id="259"/>
            <p14:sldId id="260"/>
            <p14:sldId id="261"/>
            <p14:sldId id="262"/>
            <p14:sldId id="264"/>
            <p14:sldId id="265"/>
            <p14:sldId id="266"/>
            <p14:sldId id="267"/>
            <p14:sldId id="268"/>
            <p14:sldId id="272"/>
            <p14:sldId id="270"/>
            <p14:sldId id="284"/>
            <p14:sldId id="273"/>
            <p14:sldId id="274"/>
            <p14:sldId id="275"/>
            <p14:sldId id="276"/>
            <p14:sldId id="277"/>
            <p14:sldId id="285"/>
            <p14:sldId id="269"/>
            <p14:sldId id="278"/>
            <p14:sldId id="279"/>
            <p14:sldId id="280"/>
            <p14:sldId id="281"/>
            <p14:sldId id="282"/>
            <p14:sldId id="283"/>
          </p14:sldIdLst>
        </p14:section>
        <p14:section name="Oddíl bez názvu" id="{0805E4F0-F8DB-40E5-9177-26ECC9C8874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cs-CZ"/>
              <a:t>Kliknutím lze upravit styl.</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můžete upravit styl předlohy.</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cs-CZ"/>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236208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957743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oddílu">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cs-CZ"/>
              <a:t>Kliknutím lze upravit styl.</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Po kliknutí můžete upravovat styly textu v předloze.</a:t>
            </a:r>
          </a:p>
        </p:txBody>
      </p:sp>
      <p:sp>
        <p:nvSpPr>
          <p:cNvPr id="4" name="Date Placeholder 3"/>
          <p:cNvSpPr>
            <a:spLocks noGrp="1"/>
          </p:cNvSpPr>
          <p:nvPr>
            <p:ph type="dt" sz="half" idx="10"/>
          </p:nvPr>
        </p:nvSpPr>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691304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fld id="{8EE42E98-1AFB-400A-AE1A-2BDFFE276592}" type="datetimeFigureOut">
              <a:rPr lang="cs-CZ" smtClean="0"/>
              <a:t>17.01.2026</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918455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a:t>Kliknutím lze upravit styl.</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fld id="{8EE42E98-1AFB-400A-AE1A-2BDFFE276592}" type="datetimeFigureOut">
              <a:rPr lang="cs-CZ" smtClean="0"/>
              <a:t>17.01.2026</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148042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cs-CZ"/>
              <a:t>Kliknutím lze upravit styl.</a:t>
            </a:r>
            <a:endParaRPr lang="en-US" dirty="0"/>
          </a:p>
        </p:txBody>
      </p:sp>
      <p:sp>
        <p:nvSpPr>
          <p:cNvPr id="3" name="Date Placeholder 2"/>
          <p:cNvSpPr>
            <a:spLocks noGrp="1"/>
          </p:cNvSpPr>
          <p:nvPr>
            <p:ph type="dt" sz="half" idx="10"/>
          </p:nvPr>
        </p:nvSpPr>
        <p:spPr/>
        <p:txBody>
          <a:bodyPr/>
          <a:lstStyle/>
          <a:p>
            <a:fld id="{8EE42E98-1AFB-400A-AE1A-2BDFFE276592}" type="datetimeFigureOut">
              <a:rPr lang="cs-CZ" smtClean="0"/>
              <a:t>17.01.2026</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440534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E42E98-1AFB-400A-AE1A-2BDFFE276592}" type="datetimeFigureOut">
              <a:rPr lang="cs-CZ" smtClean="0"/>
              <a:t>17.01.2026</a:t>
            </a:fld>
            <a:endParaRPr lang="cs-CZ"/>
          </a:p>
        </p:txBody>
      </p:sp>
      <p:sp>
        <p:nvSpPr>
          <p:cNvPr id="3" name="Footer Placeholder 2"/>
          <p:cNvSpPr>
            <a:spLocks noGrp="1"/>
          </p:cNvSpPr>
          <p:nvPr>
            <p:ph type="ftr" sz="quarter" idx="11"/>
          </p:nvPr>
        </p:nvSpPr>
        <p:spPr/>
        <p:txBody>
          <a:bodyPr/>
          <a:lstStyle/>
          <a:p>
            <a:endParaRPr lang="cs-CZ"/>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19808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cs-CZ"/>
              <a:t>Kliknutím lze upravit styl.</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Date Placeholder 4"/>
          <p:cNvSpPr>
            <a:spLocks noGrp="1"/>
          </p:cNvSpPr>
          <p:nvPr>
            <p:ph type="dt" sz="half" idx="10"/>
          </p:nvPr>
        </p:nvSpPr>
        <p:spPr/>
        <p:txBody>
          <a:bodyPr/>
          <a:lstStyle/>
          <a:p>
            <a:fld id="{8EE42E98-1AFB-400A-AE1A-2BDFFE276592}" type="datetimeFigureOut">
              <a:rPr lang="cs-CZ" smtClean="0"/>
              <a:t>17.01.2026</a:t>
            </a:fld>
            <a:endParaRPr lang="cs-CZ"/>
          </a:p>
        </p:txBody>
      </p:sp>
      <p:sp>
        <p:nvSpPr>
          <p:cNvPr id="6" name="Footer Placeholder 5"/>
          <p:cNvSpPr>
            <a:spLocks noGrp="1"/>
          </p:cNvSpPr>
          <p:nvPr>
            <p:ph type="ftr" sz="quarter" idx="11"/>
          </p:nvPr>
        </p:nvSpPr>
        <p:spPr/>
        <p:txBody>
          <a:bodyPr/>
          <a:lstStyle/>
          <a:p>
            <a:endParaRPr lang="cs-CZ"/>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556501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cs-CZ"/>
              <a:t>Kliknutím lze upravit styl.</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cs-CZ"/>
              <a:t>Kliknutím na ikonu přidáte obrázek.</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Date Placeholder 4"/>
          <p:cNvSpPr>
            <a:spLocks noGrp="1"/>
          </p:cNvSpPr>
          <p:nvPr>
            <p:ph type="dt" sz="half" idx="10"/>
          </p:nvPr>
        </p:nvSpPr>
        <p:spPr/>
        <p:txBody>
          <a:bodyPr/>
          <a:lstStyle/>
          <a:p>
            <a:fld id="{8EE42E98-1AFB-400A-AE1A-2BDFFE276592}" type="datetimeFigureOut">
              <a:rPr lang="cs-CZ" smtClean="0"/>
              <a:t>17.01.2026</a:t>
            </a:fld>
            <a:endParaRPr lang="cs-CZ"/>
          </a:p>
        </p:txBody>
      </p:sp>
      <p:sp>
        <p:nvSpPr>
          <p:cNvPr id="6" name="Footer Placeholder 5"/>
          <p:cNvSpPr>
            <a:spLocks noGrp="1"/>
          </p:cNvSpPr>
          <p:nvPr>
            <p:ph type="ftr" sz="quarter" idx="11"/>
          </p:nvPr>
        </p:nvSpPr>
        <p:spPr/>
        <p:txBody>
          <a:bodyPr/>
          <a:lstStyle/>
          <a:p>
            <a:endParaRPr lang="cs-CZ"/>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1392462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atický obrázek s popiskem">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cs-CZ"/>
              <a:t>Kliknutím lze upravit styl.</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a:t>Kliknutím na ikonu přidáte obrázek.</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Date Placeholder 4"/>
          <p:cNvSpPr>
            <a:spLocks noGrp="1"/>
          </p:cNvSpPr>
          <p:nvPr>
            <p:ph type="dt" sz="half" idx="10"/>
          </p:nvPr>
        </p:nvSpPr>
        <p:spPr/>
        <p:txBody>
          <a:bodyPr/>
          <a:lstStyle/>
          <a:p>
            <a:fld id="{8EE42E98-1AFB-400A-AE1A-2BDFFE276592}" type="datetimeFigureOut">
              <a:rPr lang="cs-CZ" smtClean="0"/>
              <a:t>17.01.2026</a:t>
            </a:fld>
            <a:endParaRPr lang="cs-CZ"/>
          </a:p>
        </p:txBody>
      </p:sp>
      <p:sp>
        <p:nvSpPr>
          <p:cNvPr id="6" name="Footer Placeholder 5"/>
          <p:cNvSpPr>
            <a:spLocks noGrp="1"/>
          </p:cNvSpPr>
          <p:nvPr>
            <p:ph type="ftr" sz="quarter" idx="11"/>
          </p:nvPr>
        </p:nvSpPr>
        <p:spPr/>
        <p:txBody>
          <a:bodyPr/>
          <a:lstStyle/>
          <a:p>
            <a:endParaRPr lang="cs-CZ"/>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1472319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Název a popisek">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cs-CZ"/>
              <a:t>Kliknutím lze upravit styl.</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4" name="Date Placeholder 3"/>
          <p:cNvSpPr>
            <a:spLocks noGrp="1"/>
          </p:cNvSpPr>
          <p:nvPr>
            <p:ph type="dt" sz="half" idx="10"/>
          </p:nvPr>
        </p:nvSpPr>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2960641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ce s popiskem">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cs-CZ"/>
              <a:t>Kliknutím lze upravit styl.</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4" name="Date Placeholder 3"/>
          <p:cNvSpPr>
            <a:spLocks noGrp="1"/>
          </p:cNvSpPr>
          <p:nvPr>
            <p:ph type="dt" sz="half" idx="10"/>
          </p:nvPr>
        </p:nvSpPr>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1223717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Jmenovka">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cs-CZ"/>
              <a:t>Kliknutím lze upravit styl.</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Po kliknutí můžete upravovat styly textu v předloze.</a:t>
            </a:r>
          </a:p>
        </p:txBody>
      </p:sp>
      <p:sp>
        <p:nvSpPr>
          <p:cNvPr id="4" name="Date Placeholder 3"/>
          <p:cNvSpPr>
            <a:spLocks noGrp="1"/>
          </p:cNvSpPr>
          <p:nvPr>
            <p:ph type="dt" sz="half" idx="10"/>
          </p:nvPr>
        </p:nvSpPr>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2621055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loupce">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cs-CZ"/>
              <a:t>Kliknutím lze upravit styl.</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EE42E98-1AFB-400A-AE1A-2BDFFE276592}" type="datetimeFigureOut">
              <a:rPr lang="cs-CZ" smtClean="0"/>
              <a:t>17.01.2026</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39940674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sloupce s obrázky">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cs-CZ"/>
              <a:t>Kliknutím lze upravit styl.</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a:t>Kliknutím na ikonu přidáte obrázek.</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a:t>Kliknutím na ikonu přidáte obrázek.</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a:t>Kliknutím na ikonu přidáte obrázek.</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Po kliknutí můžete upravovat styly textu v předloze.</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EE42E98-1AFB-400A-AE1A-2BDFFE276592}" type="datetimeFigureOut">
              <a:rPr lang="cs-CZ" smtClean="0"/>
              <a:t>17.01.2026</a:t>
            </a:fld>
            <a:endParaRPr lang="cs-CZ"/>
          </a:p>
        </p:txBody>
      </p:sp>
      <p:sp>
        <p:nvSpPr>
          <p:cNvPr id="8" name="Footer Placeholder 7"/>
          <p:cNvSpPr>
            <a:spLocks noGrp="1"/>
          </p:cNvSpPr>
          <p:nvPr>
            <p:ph type="ftr" sz="quarter" idx="11"/>
          </p:nvPr>
        </p:nvSpPr>
        <p:spPr>
          <a:xfrm>
            <a:off x="561111" y="6391838"/>
            <a:ext cx="3644282" cy="304801"/>
          </a:xfrm>
        </p:spPr>
        <p:txBody>
          <a:bodyPr/>
          <a:lstStyle/>
          <a:p>
            <a:endParaRPr lang="cs-CZ"/>
          </a:p>
        </p:txBody>
      </p:sp>
      <p:sp>
        <p:nvSpPr>
          <p:cNvPr id="9" name="Slide Number Placeholder 8"/>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17284331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cs-CZ"/>
              <a:t>Kliknutím lze upravit styl.</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2565192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cs-CZ"/>
              <a:t>Kliknutím lze upravit styl.</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8EE42E98-1AFB-400A-AE1A-2BDFFE276592}" type="datetimeFigureOut">
              <a:rPr lang="cs-CZ" smtClean="0"/>
              <a:t>17.01.2026</a:t>
            </a:fld>
            <a:endParaRPr lang="cs-CZ"/>
          </a:p>
        </p:txBody>
      </p:sp>
      <p:sp>
        <p:nvSpPr>
          <p:cNvPr id="5" name="Footer Placeholder 4"/>
          <p:cNvSpPr>
            <a:spLocks noGrp="1"/>
          </p:cNvSpPr>
          <p:nvPr>
            <p:ph type="ftr" sz="quarter" idx="11"/>
          </p:nvPr>
        </p:nvSpPr>
        <p:spPr/>
        <p:txBody>
          <a:bodyPr/>
          <a:lstStyle/>
          <a:p>
            <a:endParaRPr lang="cs-CZ"/>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E4F5617-9BA2-4A47-8EFD-EA9BDD6576AE}" type="slidenum">
              <a:rPr lang="cs-CZ" smtClean="0"/>
              <a:t>‹#›</a:t>
            </a:fld>
            <a:endParaRPr lang="cs-CZ"/>
          </a:p>
        </p:txBody>
      </p:sp>
    </p:spTree>
    <p:extLst>
      <p:ext uri="{BB962C8B-B14F-4D97-AF65-F5344CB8AC3E}">
        <p14:creationId xmlns:p14="http://schemas.microsoft.com/office/powerpoint/2010/main" val="789083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cs-CZ"/>
              <a:t>Kliknutím lze upravit styl.</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EE42E98-1AFB-400A-AE1A-2BDFFE276592}" type="datetimeFigureOut">
              <a:rPr lang="cs-CZ" smtClean="0"/>
              <a:t>17.01.2026</a:t>
            </a:fld>
            <a:endParaRPr lang="cs-CZ"/>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cs-CZ"/>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E4F5617-9BA2-4A47-8EFD-EA9BDD6576AE}" type="slidenum">
              <a:rPr lang="cs-CZ" smtClean="0"/>
              <a:t>‹#›</a:t>
            </a:fld>
            <a:endParaRPr lang="cs-CZ"/>
          </a:p>
        </p:txBody>
      </p:sp>
    </p:spTree>
    <p:extLst>
      <p:ext uri="{BB962C8B-B14F-4D97-AF65-F5344CB8AC3E}">
        <p14:creationId xmlns:p14="http://schemas.microsoft.com/office/powerpoint/2010/main" val="3230573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F83BA57-2F89-EFB3-18E1-0E6412B3E682}"/>
              </a:ext>
            </a:extLst>
          </p:cNvPr>
          <p:cNvSpPr>
            <a:spLocks noGrp="1"/>
          </p:cNvSpPr>
          <p:nvPr>
            <p:ph type="ctrTitle"/>
          </p:nvPr>
        </p:nvSpPr>
        <p:spPr/>
        <p:txBody>
          <a:bodyPr/>
          <a:lstStyle/>
          <a:p>
            <a:r>
              <a:rPr lang="cs-CZ" dirty="0"/>
              <a:t>Milost</a:t>
            </a:r>
          </a:p>
        </p:txBody>
      </p:sp>
      <p:sp>
        <p:nvSpPr>
          <p:cNvPr id="3" name="Podnadpis 2">
            <a:extLst>
              <a:ext uri="{FF2B5EF4-FFF2-40B4-BE49-F238E27FC236}">
                <a16:creationId xmlns:a16="http://schemas.microsoft.com/office/drawing/2014/main" id="{D2B4E859-FBFC-1CD9-6B5D-7E4EDB032218}"/>
              </a:ext>
            </a:extLst>
          </p:cNvPr>
          <p:cNvSpPr>
            <a:spLocks noGrp="1"/>
          </p:cNvSpPr>
          <p:nvPr>
            <p:ph type="subTitle" idx="1"/>
          </p:nvPr>
        </p:nvSpPr>
        <p:spPr/>
        <p:txBody>
          <a:bodyPr/>
          <a:lstStyle/>
          <a:p>
            <a:r>
              <a:rPr lang="cs-CZ" dirty="0"/>
              <a:t>Strahovský klášter 6. prosince 2025</a:t>
            </a:r>
          </a:p>
        </p:txBody>
      </p:sp>
    </p:spTree>
    <p:extLst>
      <p:ext uri="{BB962C8B-B14F-4D97-AF65-F5344CB8AC3E}">
        <p14:creationId xmlns:p14="http://schemas.microsoft.com/office/powerpoint/2010/main" val="2017025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FDC3C75-A08F-BEAD-CC3F-91C73FD05764}"/>
              </a:ext>
            </a:extLst>
          </p:cNvPr>
          <p:cNvSpPr>
            <a:spLocks noGrp="1"/>
          </p:cNvSpPr>
          <p:nvPr>
            <p:ph type="title"/>
          </p:nvPr>
        </p:nvSpPr>
        <p:spPr/>
        <p:txBody>
          <a:bodyPr/>
          <a:lstStyle/>
          <a:p>
            <a:r>
              <a:rPr lang="cs-CZ" dirty="0"/>
              <a:t>Milost – Starý zákon</a:t>
            </a:r>
          </a:p>
        </p:txBody>
      </p:sp>
      <p:sp>
        <p:nvSpPr>
          <p:cNvPr id="3" name="Zástupný obsah 2">
            <a:extLst>
              <a:ext uri="{FF2B5EF4-FFF2-40B4-BE49-F238E27FC236}">
                <a16:creationId xmlns:a16="http://schemas.microsoft.com/office/drawing/2014/main" id="{A643BE39-218A-CC9C-D130-CAECB0DF82BA}"/>
              </a:ext>
            </a:extLst>
          </p:cNvPr>
          <p:cNvSpPr>
            <a:spLocks noGrp="1"/>
          </p:cNvSpPr>
          <p:nvPr>
            <p:ph idx="1"/>
          </p:nvPr>
        </p:nvSpPr>
        <p:spPr/>
        <p:txBody>
          <a:bodyPr/>
          <a:lstStyle/>
          <a:p>
            <a:r>
              <a:rPr lang="cs-CZ" sz="1800" dirty="0">
                <a:effectLst/>
                <a:latin typeface="Calibri" panose="020F0502020204030204" pitchFamily="34" charset="0"/>
                <a:ea typeface="Aptos" panose="020B0004020202020204" pitchFamily="34" charset="0"/>
                <a:cs typeface="Times New Roman" panose="02020603050405020304" pitchFamily="18" charset="0"/>
              </a:rPr>
              <a:t>Starý zákon dosvědčuje Hospodina, Boha Izraele, jako toho, jenž se ve své svrchované iniciativě ujímá člověka (resp. svého lidu), vstřícně jedná v jeho prospěch či k jeho záchraně, chrání jej proti všem mocnostem zla a vytváří pro něj prostor k požehnanému životu.</a:t>
            </a:r>
          </a:p>
          <a:p>
            <a:r>
              <a:rPr lang="cs-CZ" sz="1800" dirty="0">
                <a:effectLst/>
                <a:latin typeface="Calibri" panose="020F0502020204030204" pitchFamily="34" charset="0"/>
                <a:ea typeface="Aptos" panose="020B0004020202020204" pitchFamily="34" charset="0"/>
                <a:cs typeface="Times New Roman" panose="02020603050405020304" pitchFamily="18" charset="0"/>
              </a:rPr>
              <a:t>Hospodinovo zachraňující jednání v dějinách i Hospodinovo žehnající a opatrující působení aktivně cílí k dobru člověka a celého stvoření.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3255746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306039-BDD6-DB0E-380C-500CB28FFE9D}"/>
              </a:ext>
            </a:extLst>
          </p:cNvPr>
          <p:cNvSpPr>
            <a:spLocks noGrp="1"/>
          </p:cNvSpPr>
          <p:nvPr>
            <p:ph type="title"/>
          </p:nvPr>
        </p:nvSpPr>
        <p:spPr/>
        <p:txBody>
          <a:bodyPr/>
          <a:lstStyle/>
          <a:p>
            <a:r>
              <a:rPr lang="cs-CZ" dirty="0"/>
              <a:t>Pojmy „</a:t>
            </a:r>
            <a:r>
              <a:rPr lang="cs-CZ" sz="3600" dirty="0">
                <a:effectLst/>
                <a:latin typeface="Calibri" panose="020F0502020204030204" pitchFamily="34" charset="0"/>
                <a:ea typeface="Calibri" panose="020F0502020204030204" pitchFamily="34" charset="0"/>
                <a:cs typeface="Calibri" panose="020F0502020204030204" pitchFamily="34" charset="0"/>
              </a:rPr>
              <a:t>Chen, Chesed, Rechem“</a:t>
            </a:r>
            <a:br>
              <a:rPr lang="cs-CZ" sz="3600" dirty="0">
                <a:effectLst/>
                <a:latin typeface="Calibri" panose="020F0502020204030204" pitchFamily="34" charset="0"/>
                <a:ea typeface="Calibri" panose="020F0502020204030204" pitchFamily="34" charset="0"/>
                <a:cs typeface="Calibri" panose="020F0502020204030204" pitchFamily="34" charset="0"/>
              </a:rPr>
            </a:br>
            <a:endParaRPr lang="cs-CZ" dirty="0"/>
          </a:p>
        </p:txBody>
      </p:sp>
      <p:sp>
        <p:nvSpPr>
          <p:cNvPr id="3" name="Zástupný obsah 2">
            <a:extLst>
              <a:ext uri="{FF2B5EF4-FFF2-40B4-BE49-F238E27FC236}">
                <a16:creationId xmlns:a16="http://schemas.microsoft.com/office/drawing/2014/main" id="{DEC583FE-CB4A-2856-5D19-5738127DC48F}"/>
              </a:ext>
            </a:extLst>
          </p:cNvPr>
          <p:cNvSpPr>
            <a:spLocks noGrp="1"/>
          </p:cNvSpPr>
          <p:nvPr>
            <p:ph idx="1"/>
          </p:nvPr>
        </p:nvSpPr>
        <p:spPr>
          <a:xfrm>
            <a:off x="1090708" y="2417234"/>
            <a:ext cx="8825659" cy="4254500"/>
          </a:xfrm>
        </p:spPr>
        <p:txBody>
          <a:bodyPr>
            <a:noAutofit/>
          </a:bodyPr>
          <a:lstStyle/>
          <a:p>
            <a:pPr>
              <a:lnSpc>
                <a:spcPct val="107000"/>
              </a:lnSpc>
              <a:spcAft>
                <a:spcPts val="800"/>
              </a:spcAft>
            </a:pPr>
            <a:r>
              <a:rPr lang="cs-CZ" dirty="0">
                <a:effectLst/>
                <a:latin typeface="Calibri" panose="020F0502020204030204" pitchFamily="34" charset="0"/>
                <a:ea typeface="Calibri" panose="020F0502020204030204" pitchFamily="34" charset="0"/>
                <a:cs typeface="Calibri" panose="020F0502020204030204" pitchFamily="34" charset="0"/>
              </a:rPr>
              <a:t>„Smilovat se, projevit milost, být milostiv, omilostnit, z milosti obdarovat“</a:t>
            </a:r>
          </a:p>
          <a:p>
            <a:pPr>
              <a:lnSpc>
                <a:spcPct val="107000"/>
              </a:lnSpc>
              <a:spcAft>
                <a:spcPts val="800"/>
              </a:spcAft>
            </a:pPr>
            <a:r>
              <a:rPr lang="cs-CZ" dirty="0">
                <a:latin typeface="Calibri" panose="020F0502020204030204" pitchFamily="34" charset="0"/>
                <a:ea typeface="Calibri" panose="020F0502020204030204" pitchFamily="34" charset="0"/>
                <a:cs typeface="Calibri" panose="020F0502020204030204" pitchFamily="34" charset="0"/>
              </a:rPr>
              <a:t>„M</a:t>
            </a:r>
            <a:r>
              <a:rPr lang="cs-CZ" dirty="0">
                <a:effectLst/>
                <a:latin typeface="Calibri" panose="020F0502020204030204" pitchFamily="34" charset="0"/>
                <a:ea typeface="Calibri" panose="020F0502020204030204" pitchFamily="34" charset="0"/>
                <a:cs typeface="Calibri" panose="020F0502020204030204" pitchFamily="34" charset="0"/>
              </a:rPr>
              <a:t>ilost, smilování, přízeň“</a:t>
            </a:r>
          </a:p>
          <a:p>
            <a:pPr>
              <a:lnSpc>
                <a:spcPct val="107000"/>
              </a:lnSpc>
              <a:spcAft>
                <a:spcPts val="800"/>
              </a:spcAft>
            </a:pPr>
            <a:r>
              <a:rPr lang="cs-CZ" dirty="0">
                <a:effectLst/>
                <a:latin typeface="Calibri" panose="020F0502020204030204" pitchFamily="34" charset="0"/>
                <a:ea typeface="Calibri" panose="020F0502020204030204" pitchFamily="34" charset="0"/>
                <a:cs typeface="Calibri" panose="020F0502020204030204" pitchFamily="34" charset="0"/>
              </a:rPr>
              <a:t>Vyjadřuje Hospodinovu přízeň či laskavý příklon v konkrétním projevu – zejména záchrana v nouzi, odpuštění vin, obnovení vztahu navzdory lidskému hříchu, přízeň projevovaná požehnáním a dary (ch-n-n).</a:t>
            </a:r>
          </a:p>
          <a:p>
            <a:pPr>
              <a:lnSpc>
                <a:spcPct val="107000"/>
              </a:lnSpc>
              <a:spcAft>
                <a:spcPts val="800"/>
              </a:spcAft>
            </a:pPr>
            <a:r>
              <a:rPr lang="cs-CZ" dirty="0">
                <a:effectLst/>
                <a:latin typeface="Calibri" panose="020F0502020204030204" pitchFamily="34" charset="0"/>
                <a:ea typeface="Calibri" panose="020F0502020204030204" pitchFamily="34" charset="0"/>
                <a:cs typeface="Calibri" panose="020F0502020204030204" pitchFamily="34" charset="0"/>
              </a:rPr>
              <a:t>„Nepodmíněná láska, milující vstřícná náklonnost“, jež je tradičně spojována s rolí matky (</a:t>
            </a:r>
            <a:r>
              <a:rPr lang="cs-CZ" b="1" dirty="0">
                <a:latin typeface="Calibri" panose="020F0502020204030204" pitchFamily="34" charset="0"/>
                <a:ea typeface="Calibri" panose="020F0502020204030204" pitchFamily="34" charset="0"/>
                <a:cs typeface="Calibri" panose="020F0502020204030204" pitchFamily="34" charset="0"/>
              </a:rPr>
              <a:t>r</a:t>
            </a:r>
            <a:r>
              <a:rPr lang="cs-CZ" b="1" dirty="0">
                <a:effectLst/>
                <a:latin typeface="Calibri" panose="020F0502020204030204" pitchFamily="34" charset="0"/>
                <a:ea typeface="Calibri" panose="020F0502020204030204" pitchFamily="34" charset="0"/>
                <a:cs typeface="Calibri" panose="020F0502020204030204" pitchFamily="34" charset="0"/>
              </a:rPr>
              <a:t>-ch-m, </a:t>
            </a:r>
            <a:r>
              <a:rPr lang="cs-CZ" b="1" dirty="0" err="1">
                <a:effectLst/>
                <a:latin typeface="Calibri" panose="020F0502020204030204" pitchFamily="34" charset="0"/>
                <a:ea typeface="Calibri" panose="020F0502020204030204" pitchFamily="34" charset="0"/>
                <a:cs typeface="Calibri" panose="020F0502020204030204" pitchFamily="34" charset="0"/>
              </a:rPr>
              <a:t>rechem</a:t>
            </a:r>
            <a:r>
              <a:rPr lang="cs-CZ" b="1" dirty="0">
                <a:latin typeface="Calibri" panose="020F0502020204030204" pitchFamily="34" charset="0"/>
                <a:ea typeface="Calibri" panose="020F0502020204030204" pitchFamily="34" charset="0"/>
                <a:cs typeface="Calibri" panose="020F0502020204030204" pitchFamily="34" charset="0"/>
              </a:rPr>
              <a:t>). </a:t>
            </a:r>
            <a:r>
              <a:rPr lang="cs-CZ" dirty="0">
                <a:effectLst/>
                <a:latin typeface="Calibri" panose="020F0502020204030204" pitchFamily="34" charset="0"/>
                <a:ea typeface="Calibri" panose="020F0502020204030204" pitchFamily="34" charset="0"/>
                <a:cs typeface="Calibri" panose="020F0502020204030204" pitchFamily="34" charset="0"/>
              </a:rPr>
              <a:t>Tento termín označuje „mateřské lůno, dělohu“. Plurál </a:t>
            </a:r>
            <a:r>
              <a:rPr lang="cs-CZ" dirty="0" err="1">
                <a:effectLst/>
                <a:latin typeface="Calibri" panose="020F0502020204030204" pitchFamily="34" charset="0"/>
                <a:ea typeface="Calibri" panose="020F0502020204030204" pitchFamily="34" charset="0"/>
                <a:cs typeface="Calibri" panose="020F0502020204030204" pitchFamily="34" charset="0"/>
              </a:rPr>
              <a:t>rachamím</a:t>
            </a:r>
            <a:r>
              <a:rPr lang="cs-CZ" dirty="0">
                <a:effectLst/>
                <a:latin typeface="Calibri" panose="020F0502020204030204" pitchFamily="34" charset="0"/>
                <a:ea typeface="Calibri" panose="020F0502020204030204" pitchFamily="34" charset="0"/>
                <a:cs typeface="Calibri" panose="020F0502020204030204" pitchFamily="34" charset="0"/>
              </a:rPr>
              <a:t> označuje projevy láskyplného milosrdného jednání – mateřského i obecně lidského. Podobně jako termín </a:t>
            </a:r>
            <a:r>
              <a:rPr lang="cs-CZ" b="1" dirty="0">
                <a:effectLst/>
                <a:latin typeface="Calibri" panose="020F0502020204030204" pitchFamily="34" charset="0"/>
                <a:ea typeface="Calibri" panose="020F0502020204030204" pitchFamily="34" charset="0"/>
                <a:cs typeface="Calibri" panose="020F0502020204030204" pitchFamily="34" charset="0"/>
              </a:rPr>
              <a:t>chesed</a:t>
            </a:r>
            <a:r>
              <a:rPr lang="cs-CZ" dirty="0">
                <a:latin typeface="Calibri" panose="020F0502020204030204" pitchFamily="34" charset="0"/>
                <a:ea typeface="Calibri" panose="020F0502020204030204" pitchFamily="34" charset="0"/>
                <a:cs typeface="Calibri" panose="020F0502020204030204" pitchFamily="34" charset="0"/>
              </a:rPr>
              <a:t>.</a:t>
            </a:r>
          </a:p>
          <a:p>
            <a:pPr>
              <a:lnSpc>
                <a:spcPct val="107000"/>
              </a:lnSpc>
              <a:spcAft>
                <a:spcPts val="800"/>
              </a:spcAft>
            </a:pPr>
            <a:r>
              <a:rPr lang="cs-CZ" dirty="0">
                <a:latin typeface="Calibri" panose="020F0502020204030204" pitchFamily="34" charset="0"/>
                <a:ea typeface="Calibri" panose="020F0502020204030204" pitchFamily="34" charset="0"/>
                <a:cs typeface="Calibri" panose="020F0502020204030204" pitchFamily="34" charset="0"/>
              </a:rPr>
              <a:t>Náklonnost umožnit nové počátky.</a:t>
            </a:r>
          </a:p>
        </p:txBody>
      </p:sp>
    </p:spTree>
    <p:extLst>
      <p:ext uri="{BB962C8B-B14F-4D97-AF65-F5344CB8AC3E}">
        <p14:creationId xmlns:p14="http://schemas.microsoft.com/office/powerpoint/2010/main" val="3676759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B46C9D7-AFD1-35EE-C81B-C3E85C270818}"/>
              </a:ext>
            </a:extLst>
          </p:cNvPr>
          <p:cNvSpPr>
            <a:spLocks noGrp="1"/>
          </p:cNvSpPr>
          <p:nvPr>
            <p:ph type="title"/>
          </p:nvPr>
        </p:nvSpPr>
        <p:spPr/>
        <p:txBody>
          <a:bodyPr/>
          <a:lstStyle/>
          <a:p>
            <a:r>
              <a:rPr lang="cs-CZ" dirty="0"/>
              <a:t>Papež František</a:t>
            </a:r>
          </a:p>
        </p:txBody>
      </p:sp>
      <p:sp>
        <p:nvSpPr>
          <p:cNvPr id="3" name="Zástupný obsah 2">
            <a:extLst>
              <a:ext uri="{FF2B5EF4-FFF2-40B4-BE49-F238E27FC236}">
                <a16:creationId xmlns:a16="http://schemas.microsoft.com/office/drawing/2014/main" id="{4F5BBD06-195A-A794-A72A-3299F434D160}"/>
              </a:ext>
            </a:extLst>
          </p:cNvPr>
          <p:cNvSpPr>
            <a:spLocks noGrp="1"/>
          </p:cNvSpPr>
          <p:nvPr>
            <p:ph idx="1"/>
          </p:nvPr>
        </p:nvSpPr>
        <p:spPr/>
        <p:txBody>
          <a:bodyPr>
            <a:normAutofit fontScale="85000" lnSpcReduction="10000"/>
          </a:bodyPr>
          <a:lstStyle/>
          <a:p>
            <a:pPr>
              <a:lnSpc>
                <a:spcPct val="107000"/>
              </a:lnSpc>
              <a:spcAft>
                <a:spcPts val="800"/>
              </a:spcAft>
            </a:pPr>
            <a:r>
              <a:rPr lang="cs-CZ" sz="1800" dirty="0">
                <a:effectLst/>
                <a:latin typeface="Aptos" panose="020B0004020202020204" pitchFamily="34" charset="0"/>
                <a:ea typeface="Aptos" panose="020B0004020202020204" pitchFamily="34" charset="0"/>
                <a:cs typeface="Times New Roman" panose="02020603050405020304" pitchFamily="18" charset="0"/>
              </a:rPr>
              <a:t>Při zjevení Mojžíšovi se Bůh představuje takto: „Bůh milosrdný a milostivý, shovívavý, velmi laskavý a věrný“ (Ex 34,6). </a:t>
            </a:r>
          </a:p>
          <a:p>
            <a:pPr>
              <a:lnSpc>
                <a:spcPct val="107000"/>
              </a:lnSpc>
              <a:spcAft>
                <a:spcPts val="800"/>
              </a:spcAft>
            </a:pPr>
            <a:r>
              <a:rPr lang="cs-CZ" sz="1800" dirty="0">
                <a:effectLst/>
                <a:latin typeface="Aptos" panose="020B0004020202020204" pitchFamily="34" charset="0"/>
                <a:ea typeface="Aptos" panose="020B0004020202020204" pitchFamily="34" charset="0"/>
                <a:cs typeface="Times New Roman" panose="02020603050405020304" pitchFamily="18" charset="0"/>
              </a:rPr>
              <a:t>MILOSRDNÝ – Toto slovo evokuje jemnocit matky ve vztahu k dítěti. Boží láska je niterná, chránící, pomáhající a dávající vše, i sebe sama.</a:t>
            </a:r>
          </a:p>
          <a:p>
            <a:pPr>
              <a:lnSpc>
                <a:spcPct val="107000"/>
              </a:lnSpc>
              <a:spcAft>
                <a:spcPts val="800"/>
              </a:spcAft>
            </a:pPr>
            <a:r>
              <a:rPr lang="cs-CZ" sz="1800" dirty="0">
                <a:effectLst/>
                <a:latin typeface="Aptos" panose="020B0004020202020204" pitchFamily="34" charset="0"/>
                <a:ea typeface="Aptos" panose="020B0004020202020204" pitchFamily="34" charset="0"/>
                <a:cs typeface="Times New Roman" panose="02020603050405020304" pitchFamily="18" charset="0"/>
              </a:rPr>
              <a:t>MILOSTIVÝ – Prokazuje milost, soucit a ve své velikosti se sklání nad tím, kdo je slabý a ubohý. Je stále připraven přijímat, chápat a odpouštět.</a:t>
            </a:r>
          </a:p>
          <a:p>
            <a:pPr>
              <a:lnSpc>
                <a:spcPct val="107000"/>
              </a:lnSpc>
              <a:spcAft>
                <a:spcPts val="800"/>
              </a:spcAft>
            </a:pPr>
            <a:r>
              <a:rPr lang="cs-CZ" sz="1800" dirty="0">
                <a:effectLst/>
                <a:latin typeface="Aptos" panose="020B0004020202020204" pitchFamily="34" charset="0"/>
                <a:ea typeface="Aptos" panose="020B0004020202020204" pitchFamily="34" charset="0"/>
                <a:cs typeface="Times New Roman" panose="02020603050405020304" pitchFamily="18" charset="0"/>
              </a:rPr>
              <a:t>SHOVÍVAVÝ – Doslova „dlouhého rozsahu“, tedy širokého rozsahu co do velkodušnosti a schopnosti strpení.</a:t>
            </a:r>
          </a:p>
          <a:p>
            <a:pPr>
              <a:lnSpc>
                <a:spcPct val="107000"/>
              </a:lnSpc>
              <a:spcAft>
                <a:spcPts val="800"/>
              </a:spcAft>
            </a:pPr>
            <a:r>
              <a:rPr lang="cs-CZ" sz="1800" dirty="0">
                <a:effectLst/>
                <a:latin typeface="Aptos" panose="020B0004020202020204" pitchFamily="34" charset="0"/>
                <a:ea typeface="Aptos" panose="020B0004020202020204" pitchFamily="34" charset="0"/>
                <a:cs typeface="Times New Roman" panose="02020603050405020304" pitchFamily="18" charset="0"/>
              </a:rPr>
              <a:t>VELMI LASKAVÝ A VĚRNÝ – Zde se vyjadřuje cit, milost, dobrota a pečlivost. Boží láska je nezištná, nic ji nemůže zastavit – ani náš hřích, protože dovede jít za hřích, přemoci zlo a odpustit.</a:t>
            </a:r>
          </a:p>
          <a:p>
            <a:endParaRPr lang="cs-CZ" dirty="0"/>
          </a:p>
        </p:txBody>
      </p:sp>
    </p:spTree>
    <p:extLst>
      <p:ext uri="{BB962C8B-B14F-4D97-AF65-F5344CB8AC3E}">
        <p14:creationId xmlns:p14="http://schemas.microsoft.com/office/powerpoint/2010/main" val="200345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3FA4B66-769D-46F3-05A7-AE9404579B15}"/>
              </a:ext>
            </a:extLst>
          </p:cNvPr>
          <p:cNvSpPr>
            <a:spLocks noGrp="1"/>
          </p:cNvSpPr>
          <p:nvPr>
            <p:ph type="title"/>
          </p:nvPr>
        </p:nvSpPr>
        <p:spPr/>
        <p:txBody>
          <a:bodyPr/>
          <a:lstStyle/>
          <a:p>
            <a:r>
              <a:rPr lang="cs-CZ" dirty="0"/>
              <a:t>Hospodin v akci</a:t>
            </a:r>
          </a:p>
        </p:txBody>
      </p:sp>
      <p:sp>
        <p:nvSpPr>
          <p:cNvPr id="3" name="Zástupný obsah 2">
            <a:extLst>
              <a:ext uri="{FF2B5EF4-FFF2-40B4-BE49-F238E27FC236}">
                <a16:creationId xmlns:a16="http://schemas.microsoft.com/office/drawing/2014/main" id="{E62C97C6-6466-EC0A-1A63-429288BBB8DD}"/>
              </a:ext>
            </a:extLst>
          </p:cNvPr>
          <p:cNvSpPr>
            <a:spLocks noGrp="1"/>
          </p:cNvSpPr>
          <p:nvPr>
            <p:ph idx="1"/>
          </p:nvPr>
        </p:nvSpPr>
        <p:spPr/>
        <p:txBody>
          <a:bodyPr/>
          <a:lstStyle/>
          <a:p>
            <a:pPr>
              <a:lnSpc>
                <a:spcPct val="107000"/>
              </a:lnSpc>
              <a:spcAft>
                <a:spcPts val="800"/>
              </a:spcAft>
            </a:pPr>
            <a:r>
              <a:rPr lang="cs-CZ" sz="1800" dirty="0">
                <a:effectLst/>
                <a:latin typeface="Calibri" panose="020F0502020204030204" pitchFamily="34" charset="0"/>
                <a:ea typeface="Calibri" panose="020F0502020204030204" pitchFamily="34" charset="0"/>
                <a:cs typeface="Calibri" panose="020F0502020204030204" pitchFamily="34" charset="0"/>
              </a:rPr>
              <a:t>Milost není jen postoj, smýšlení, či cit, ale primárně čin, konkrétní projev vstřícného konání.</a:t>
            </a:r>
          </a:p>
          <a:p>
            <a:pPr>
              <a:lnSpc>
                <a:spcPct val="107000"/>
              </a:lnSpc>
              <a:spcAft>
                <a:spcPts val="800"/>
              </a:spcAft>
            </a:pPr>
            <a:r>
              <a:rPr lang="cs-CZ" b="0" i="0" dirty="0">
                <a:solidFill>
                  <a:srgbClr val="474747"/>
                </a:solidFill>
                <a:latin typeface="Calibri" panose="020F0502020204030204" pitchFamily="34" charset="0"/>
                <a:ea typeface="Calibri" panose="020F0502020204030204" pitchFamily="34" charset="0"/>
                <a:cs typeface="Calibri" panose="020F0502020204030204" pitchFamily="34" charset="0"/>
              </a:rPr>
              <a:t>„</a:t>
            </a:r>
            <a:r>
              <a:rPr lang="cs-CZ" sz="1800" b="0" i="0" dirty="0">
                <a:solidFill>
                  <a:srgbClr val="474747"/>
                </a:solidFill>
                <a:effectLst/>
                <a:latin typeface="Calibri" panose="020F0502020204030204" pitchFamily="34" charset="0"/>
                <a:ea typeface="Calibri" panose="020F0502020204030204" pitchFamily="34" charset="0"/>
                <a:cs typeface="Calibri" panose="020F0502020204030204" pitchFamily="34" charset="0"/>
              </a:rPr>
              <a:t>Můj Otec je až dosud činný, i já jsem činný“ (Jan </a:t>
            </a:r>
            <a:r>
              <a:rPr lang="cs-CZ" sz="1800" b="0" i="0">
                <a:solidFill>
                  <a:srgbClr val="474747"/>
                </a:solidFill>
                <a:effectLst/>
                <a:latin typeface="Calibri" panose="020F0502020204030204" pitchFamily="34" charset="0"/>
                <a:ea typeface="Calibri" panose="020F0502020204030204" pitchFamily="34" charset="0"/>
                <a:cs typeface="Calibri" panose="020F0502020204030204" pitchFamily="34" charset="0"/>
              </a:rPr>
              <a:t>5,17)</a:t>
            </a:r>
            <a:endParaRPr lang="cs-CZ" sz="1800" b="0" i="0" dirty="0">
              <a:solidFill>
                <a:srgbClr val="474747"/>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00955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3A0B3A7-FA92-EFBC-2DE6-968329F41D2A}"/>
              </a:ext>
            </a:extLst>
          </p:cNvPr>
          <p:cNvSpPr>
            <a:spLocks noGrp="1"/>
          </p:cNvSpPr>
          <p:nvPr>
            <p:ph type="title"/>
          </p:nvPr>
        </p:nvSpPr>
        <p:spPr/>
        <p:txBody>
          <a:bodyPr/>
          <a:lstStyle/>
          <a:p>
            <a:r>
              <a:rPr lang="cs-CZ" dirty="0"/>
              <a:t>Co na to my?</a:t>
            </a:r>
          </a:p>
        </p:txBody>
      </p:sp>
      <p:sp>
        <p:nvSpPr>
          <p:cNvPr id="3" name="Zástupný obsah 2">
            <a:extLst>
              <a:ext uri="{FF2B5EF4-FFF2-40B4-BE49-F238E27FC236}">
                <a16:creationId xmlns:a16="http://schemas.microsoft.com/office/drawing/2014/main" id="{E4C302A4-0981-692D-5D2C-62EA1B9B9B80}"/>
              </a:ext>
            </a:extLst>
          </p:cNvPr>
          <p:cNvSpPr>
            <a:spLocks noGrp="1"/>
          </p:cNvSpPr>
          <p:nvPr>
            <p:ph idx="1"/>
          </p:nvPr>
        </p:nvSpPr>
        <p:spPr/>
        <p:txBody>
          <a:bodyPr/>
          <a:lstStyle/>
          <a:p>
            <a:endParaRPr lang="cs-CZ" sz="1800" dirty="0">
              <a:latin typeface="Calibri" panose="020F0502020204030204" pitchFamily="34" charset="0"/>
              <a:ea typeface="Calibri" panose="020F0502020204030204" pitchFamily="34" charset="0"/>
              <a:cs typeface="Calibri" panose="020F0502020204030204" pitchFamily="34" charset="0"/>
            </a:endParaRPr>
          </a:p>
          <a:p>
            <a:r>
              <a:rPr lang="cs-CZ" sz="1800" dirty="0">
                <a:effectLst/>
                <a:latin typeface="Calibri" panose="020F0502020204030204" pitchFamily="34" charset="0"/>
                <a:ea typeface="Calibri" panose="020F0502020204030204" pitchFamily="34" charset="0"/>
                <a:cs typeface="Calibri" panose="020F0502020204030204" pitchFamily="34" charset="0"/>
              </a:rPr>
              <a:t>Na Hospodinovu vstřícnost a solidaritu při dějinném putování má člověk odpovídat svou věrností a ochotností kotvit své žití v Hospodinově díle spásy. Pokud tak činí, může být označen mj. termínem </a:t>
            </a:r>
            <a:r>
              <a:rPr lang="cs-CZ" sz="1800" i="1" dirty="0">
                <a:effectLst/>
                <a:latin typeface="Calibri" panose="020F0502020204030204" pitchFamily="34" charset="0"/>
                <a:ea typeface="Calibri" panose="020F0502020204030204" pitchFamily="34" charset="0"/>
                <a:cs typeface="Calibri" panose="020F0502020204030204" pitchFamily="34" charset="0"/>
              </a:rPr>
              <a:t>chásíd</a:t>
            </a:r>
            <a:r>
              <a:rPr lang="cs-CZ" sz="1800" dirty="0">
                <a:effectLst/>
                <a:latin typeface="Calibri" panose="020F0502020204030204" pitchFamily="34" charset="0"/>
                <a:ea typeface="Calibri" panose="020F0502020204030204" pitchFamily="34" charset="0"/>
                <a:cs typeface="Calibri" panose="020F0502020204030204" pitchFamily="34" charset="0"/>
              </a:rPr>
              <a:t> oddaný. Takovýto člověk žije z Božího příklonu (milosti) a naplňuje Boží vůli svou odpovědností.</a:t>
            </a:r>
          </a:p>
          <a:p>
            <a:pPr marL="0" indent="0">
              <a:buNone/>
            </a:pPr>
            <a:endParaRPr lang="cs-CZ" dirty="0">
              <a:latin typeface="Calibri" panose="020F0502020204030204" pitchFamily="34" charset="0"/>
              <a:ea typeface="Calibri" panose="020F0502020204030204" pitchFamily="34" charset="0"/>
              <a:cs typeface="Calibri" panose="020F0502020204030204" pitchFamily="34" charset="0"/>
            </a:endParaRPr>
          </a:p>
          <a:p>
            <a:r>
              <a:rPr lang="cs-CZ" sz="1800" dirty="0">
                <a:latin typeface="Calibri" panose="020F0502020204030204" pitchFamily="34" charset="0"/>
                <a:ea typeface="Calibri" panose="020F0502020204030204" pitchFamily="34" charset="0"/>
                <a:cs typeface="Calibri" panose="020F0502020204030204" pitchFamily="34" charset="0"/>
              </a:rPr>
              <a:t>Č</a:t>
            </a:r>
            <a:r>
              <a:rPr lang="cs-CZ" sz="1800" dirty="0">
                <a:effectLst/>
                <a:latin typeface="Calibri" panose="020F0502020204030204" pitchFamily="34" charset="0"/>
                <a:ea typeface="Calibri" panose="020F0502020204030204" pitchFamily="34" charset="0"/>
                <a:cs typeface="Calibri" panose="020F0502020204030204" pitchFamily="34" charset="0"/>
              </a:rPr>
              <a:t>lověk zahrnutý milostí (chesed) sám odpovídá vděčnou odevzdaností Bohu a solidární vstřícností vůči bližním.</a:t>
            </a:r>
          </a:p>
          <a:p>
            <a:endParaRPr lang="cs-CZ" dirty="0"/>
          </a:p>
        </p:txBody>
      </p:sp>
    </p:spTree>
    <p:extLst>
      <p:ext uri="{BB962C8B-B14F-4D97-AF65-F5344CB8AC3E}">
        <p14:creationId xmlns:p14="http://schemas.microsoft.com/office/powerpoint/2010/main" val="4081350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F276A2D-112D-5671-52F1-311705B2F0FA}"/>
              </a:ext>
            </a:extLst>
          </p:cNvPr>
          <p:cNvSpPr>
            <a:spLocks noGrp="1"/>
          </p:cNvSpPr>
          <p:nvPr>
            <p:ph type="title"/>
          </p:nvPr>
        </p:nvSpPr>
        <p:spPr/>
        <p:txBody>
          <a:bodyPr/>
          <a:lstStyle/>
          <a:p>
            <a:r>
              <a:rPr lang="cs-CZ" dirty="0"/>
              <a:t>Nový zákon - charis</a:t>
            </a:r>
          </a:p>
        </p:txBody>
      </p:sp>
      <p:sp>
        <p:nvSpPr>
          <p:cNvPr id="3" name="Zástupný obsah 2">
            <a:extLst>
              <a:ext uri="{FF2B5EF4-FFF2-40B4-BE49-F238E27FC236}">
                <a16:creationId xmlns:a16="http://schemas.microsoft.com/office/drawing/2014/main" id="{12AAFF67-AC2E-4617-7229-888135372F24}"/>
              </a:ext>
            </a:extLst>
          </p:cNvPr>
          <p:cNvSpPr>
            <a:spLocks noGrp="1"/>
          </p:cNvSpPr>
          <p:nvPr>
            <p:ph idx="1"/>
          </p:nvPr>
        </p:nvSpPr>
        <p:spPr/>
        <p:txBody>
          <a:bodyPr>
            <a:normAutofit fontScale="85000" lnSpcReduction="20000"/>
          </a:bodyPr>
          <a:lstStyle/>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Boží jednání v Kristu</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Z</a:t>
            </a:r>
            <a:r>
              <a:rPr lang="cs-CZ" sz="1800" dirty="0">
                <a:effectLst/>
                <a:latin typeface="Calibri" panose="020F0502020204030204" pitchFamily="34" charset="0"/>
                <a:ea typeface="Aptos" panose="020B0004020202020204" pitchFamily="34" charset="0"/>
                <a:cs typeface="Times New Roman" panose="02020603050405020304" pitchFamily="18" charset="0"/>
              </a:rPr>
              <a:t>achraňující Boží jednání – mocné, aktivní (skutečně překonává hřích)</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D</a:t>
            </a:r>
            <a:r>
              <a:rPr lang="cs-CZ" sz="1800" dirty="0">
                <a:effectLst/>
                <a:latin typeface="Calibri" panose="020F0502020204030204" pitchFamily="34" charset="0"/>
                <a:ea typeface="Aptos" panose="020B0004020202020204" pitchFamily="34" charset="0"/>
                <a:cs typeface="Times New Roman" panose="02020603050405020304" pitchFamily="18" charset="0"/>
              </a:rPr>
              <a:t>ůraz na svrchovanost a nepodmíněnost tohoto jednání (zdarma)</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O</a:t>
            </a:r>
            <a:r>
              <a:rPr lang="cs-CZ" sz="1800" dirty="0">
                <a:effectLst/>
                <a:latin typeface="Calibri" panose="020F0502020204030204" pitchFamily="34" charset="0"/>
                <a:ea typeface="Aptos" panose="020B0004020202020204" pitchFamily="34" charset="0"/>
                <a:cs typeface="Times New Roman" panose="02020603050405020304" pitchFamily="18" charset="0"/>
              </a:rPr>
              <a:t>bdarování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S</a:t>
            </a:r>
            <a:r>
              <a:rPr lang="cs-CZ" sz="1800" dirty="0">
                <a:effectLst/>
                <a:latin typeface="Calibri" panose="020F0502020204030204" pitchFamily="34" charset="0"/>
                <a:ea typeface="Aptos" panose="020B0004020202020204" pitchFamily="34" charset="0"/>
                <a:cs typeface="Times New Roman" panose="02020603050405020304" pitchFamily="18" charset="0"/>
              </a:rPr>
              <a:t>íla, která určuje a formuje novou existenci člověka před Bohem</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S</a:t>
            </a:r>
            <a:r>
              <a:rPr lang="cs-CZ" sz="1800" dirty="0">
                <a:effectLst/>
                <a:latin typeface="Calibri" panose="020F0502020204030204" pitchFamily="34" charset="0"/>
                <a:ea typeface="Aptos" panose="020B0004020202020204" pitchFamily="34" charset="0"/>
                <a:cs typeface="Times New Roman" panose="02020603050405020304" pitchFamily="18" charset="0"/>
              </a:rPr>
              <a:t>kutečnost, která otevírá nový přístup k Bohu a která člověka v tomto vztahu udržuje</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A</a:t>
            </a:r>
            <a:r>
              <a:rPr lang="cs-CZ" sz="1800" dirty="0">
                <a:effectLst/>
                <a:latin typeface="Calibri" panose="020F0502020204030204" pitchFamily="34" charset="0"/>
                <a:ea typeface="Aptos" panose="020B0004020202020204" pitchFamily="34" charset="0"/>
                <a:cs typeface="Times New Roman" panose="02020603050405020304" pitchFamily="18" charset="0"/>
              </a:rPr>
              <a:t>ktuální Boží jednání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dirty="0">
                <a:latin typeface="Calibri" panose="020F0502020204030204" pitchFamily="34" charset="0"/>
                <a:ea typeface="Aptos" panose="020B0004020202020204" pitchFamily="34" charset="0"/>
                <a:cs typeface="Times New Roman" panose="02020603050405020304" pitchFamily="18" charset="0"/>
              </a:rPr>
              <a:t>D</a:t>
            </a:r>
            <a:r>
              <a:rPr lang="cs-CZ" sz="1800" dirty="0">
                <a:effectLst/>
                <a:latin typeface="Calibri" panose="020F0502020204030204" pitchFamily="34" charset="0"/>
                <a:ea typeface="Aptos" panose="020B0004020202020204" pitchFamily="34" charset="0"/>
                <a:cs typeface="Times New Roman" panose="02020603050405020304" pitchFamily="18" charset="0"/>
              </a:rPr>
              <a:t>ar Ducha svatého – moc, která vede k životu „v Kristu Ježíši“ (Ř 8,2)</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2989884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B9168DB-CD5E-8046-6606-1A9EB22EB96E}"/>
              </a:ext>
            </a:extLst>
          </p:cNvPr>
          <p:cNvSpPr>
            <a:spLocks noGrp="1"/>
          </p:cNvSpPr>
          <p:nvPr>
            <p:ph type="title"/>
          </p:nvPr>
        </p:nvSpPr>
        <p:spPr/>
        <p:txBody>
          <a:bodyPr/>
          <a:lstStyle/>
          <a:p>
            <a:r>
              <a:rPr lang="cs-CZ" dirty="0"/>
              <a:t>Cítit na sobě Boží pohled</a:t>
            </a:r>
          </a:p>
        </p:txBody>
      </p:sp>
      <p:sp>
        <p:nvSpPr>
          <p:cNvPr id="3" name="Zástupný obsah 2">
            <a:extLst>
              <a:ext uri="{FF2B5EF4-FFF2-40B4-BE49-F238E27FC236}">
                <a16:creationId xmlns:a16="http://schemas.microsoft.com/office/drawing/2014/main" id="{3D137A50-FE4A-1693-9D0A-8D63A5C0CDC7}"/>
              </a:ext>
            </a:extLst>
          </p:cNvPr>
          <p:cNvSpPr>
            <a:spLocks noGrp="1"/>
          </p:cNvSpPr>
          <p:nvPr>
            <p:ph idx="1"/>
          </p:nvPr>
        </p:nvSpPr>
        <p:spPr>
          <a:xfrm>
            <a:off x="1154954" y="3162300"/>
            <a:ext cx="8825659" cy="1858433"/>
          </a:xfrm>
        </p:spPr>
        <p:txBody>
          <a:bodyPr>
            <a:normAutofit/>
          </a:bodyPr>
          <a:lstStyle/>
          <a:p>
            <a:pPr algn="just">
              <a:lnSpc>
                <a:spcPts val="1200"/>
              </a:lnSpc>
            </a:pPr>
            <a:r>
              <a:rPr lang="cs-CZ" dirty="0">
                <a:latin typeface="Calibri" panose="020F0502020204030204" pitchFamily="34" charset="0"/>
                <a:ea typeface="Calibri" panose="020F0502020204030204" pitchFamily="34" charset="0"/>
                <a:cs typeface="Calibri" panose="020F0502020204030204" pitchFamily="34" charset="0"/>
              </a:rPr>
              <a:t>Bůh se zjevuje egyptské otrokyni! </a:t>
            </a:r>
            <a:r>
              <a:rPr lang="cs-CZ" dirty="0" err="1">
                <a:latin typeface="Calibri" panose="020F0502020204030204" pitchFamily="34" charset="0"/>
                <a:ea typeface="Calibri" panose="020F0502020204030204" pitchFamily="34" charset="0"/>
                <a:cs typeface="Calibri" panose="020F0502020204030204" pitchFamily="34" charset="0"/>
              </a:rPr>
              <a:t>Hagar</a:t>
            </a:r>
            <a:r>
              <a:rPr lang="cs-CZ" dirty="0">
                <a:latin typeface="Calibri" panose="020F0502020204030204" pitchFamily="34" charset="0"/>
                <a:ea typeface="Calibri" panose="020F0502020204030204" pitchFamily="34" charset="0"/>
                <a:cs typeface="Calibri" panose="020F0502020204030204" pitchFamily="34" charset="0"/>
              </a:rPr>
              <a:t> je to člověk bezvýznamný, okrajový, vyvržený.</a:t>
            </a:r>
          </a:p>
          <a:p>
            <a:pPr marL="0" indent="0" algn="just">
              <a:lnSpc>
                <a:spcPts val="1200"/>
              </a:lnSpc>
              <a:buNone/>
            </a:pPr>
            <a:endParaRPr lang="cs-CZ" dirty="0">
              <a:latin typeface="Calibri" panose="020F0502020204030204" pitchFamily="34" charset="0"/>
              <a:ea typeface="Calibri" panose="020F0502020204030204" pitchFamily="34" charset="0"/>
              <a:cs typeface="Calibri" panose="020F0502020204030204" pitchFamily="34" charset="0"/>
            </a:endParaRPr>
          </a:p>
          <a:p>
            <a:pPr algn="just">
              <a:lnSpc>
                <a:spcPts val="1200"/>
              </a:lnSpc>
            </a:pPr>
            <a:r>
              <a:rPr lang="cs-CZ" dirty="0">
                <a:latin typeface="Calibri" panose="020F0502020204030204" pitchFamily="34" charset="0"/>
                <a:ea typeface="Calibri" panose="020F0502020204030204" pitchFamily="34" charset="0"/>
                <a:cs typeface="Calibri" panose="020F0502020204030204" pitchFamily="34" charset="0"/>
              </a:rPr>
              <a:t>Bůh slyší její pláč, soucítí s ní, vidí ji, zjevuje se jí, zachraňuje ji. </a:t>
            </a:r>
            <a:r>
              <a:rPr lang="cs-CZ" dirty="0" err="1">
                <a:latin typeface="Calibri" panose="020F0502020204030204" pitchFamily="34" charset="0"/>
                <a:ea typeface="Calibri" panose="020F0502020204030204" pitchFamily="34" charset="0"/>
                <a:cs typeface="Calibri" panose="020F0502020204030204" pitchFamily="34" charset="0"/>
              </a:rPr>
              <a:t>Hagar</a:t>
            </a:r>
            <a:r>
              <a:rPr lang="cs-CZ" dirty="0">
                <a:latin typeface="Calibri" panose="020F0502020204030204" pitchFamily="34" charset="0"/>
                <a:ea typeface="Calibri" panose="020F0502020204030204" pitchFamily="34" charset="0"/>
                <a:cs typeface="Calibri" panose="020F0502020204030204" pitchFamily="34" charset="0"/>
              </a:rPr>
              <a:t> žasne a jako první </a:t>
            </a:r>
          </a:p>
          <a:p>
            <a:pPr marL="0" indent="0" algn="just">
              <a:lnSpc>
                <a:spcPts val="1200"/>
              </a:lnSpc>
              <a:buNone/>
            </a:pPr>
            <a:r>
              <a:rPr lang="cs-CZ" dirty="0">
                <a:latin typeface="Calibri" panose="020F0502020204030204" pitchFamily="34" charset="0"/>
                <a:ea typeface="Calibri" panose="020F0502020204030204" pitchFamily="34" charset="0"/>
                <a:cs typeface="Calibri" panose="020F0502020204030204" pitchFamily="34" charset="0"/>
              </a:rPr>
              <a:t>       osoba v Bibli dává Bohu jméno: „Bůh vševidoucí! Živý, který mě vidí!“</a:t>
            </a:r>
          </a:p>
          <a:p>
            <a:pPr marL="0" indent="0" algn="just">
              <a:lnSpc>
                <a:spcPts val="1200"/>
              </a:lnSpc>
              <a:buNone/>
            </a:pPr>
            <a:endParaRPr lang="cs-CZ" dirty="0">
              <a:latin typeface="Calibri" panose="020F0502020204030204" pitchFamily="34" charset="0"/>
              <a:ea typeface="Calibri" panose="020F0502020204030204" pitchFamily="34" charset="0"/>
              <a:cs typeface="Calibri" panose="020F0502020204030204" pitchFamily="34" charset="0"/>
            </a:endParaRPr>
          </a:p>
          <a:p>
            <a:pPr marL="0" indent="0" algn="just">
              <a:lnSpc>
                <a:spcPts val="1200"/>
              </a:lnSpc>
              <a:buNone/>
            </a:pPr>
            <a:endParaRPr lang="cs-CZ" dirty="0"/>
          </a:p>
        </p:txBody>
      </p:sp>
    </p:spTree>
    <p:extLst>
      <p:ext uri="{BB962C8B-B14F-4D97-AF65-F5344CB8AC3E}">
        <p14:creationId xmlns:p14="http://schemas.microsoft.com/office/powerpoint/2010/main" val="2223995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12660F2-3F51-6F83-74F2-85749C2D869E}"/>
              </a:ext>
            </a:extLst>
          </p:cNvPr>
          <p:cNvSpPr>
            <a:spLocks noGrp="1"/>
          </p:cNvSpPr>
          <p:nvPr>
            <p:ph type="title"/>
          </p:nvPr>
        </p:nvSpPr>
        <p:spPr/>
        <p:txBody>
          <a:bodyPr/>
          <a:lstStyle/>
          <a:p>
            <a:r>
              <a:rPr lang="cs-CZ" dirty="0"/>
              <a:t>Úžas</a:t>
            </a:r>
          </a:p>
        </p:txBody>
      </p:sp>
      <p:sp>
        <p:nvSpPr>
          <p:cNvPr id="3" name="Zástupný obsah 2">
            <a:extLst>
              <a:ext uri="{FF2B5EF4-FFF2-40B4-BE49-F238E27FC236}">
                <a16:creationId xmlns:a16="http://schemas.microsoft.com/office/drawing/2014/main" id="{FD6F9915-D06F-63CC-A350-009489491345}"/>
              </a:ext>
            </a:extLst>
          </p:cNvPr>
          <p:cNvSpPr>
            <a:spLocks noGrp="1"/>
          </p:cNvSpPr>
          <p:nvPr>
            <p:ph idx="1"/>
          </p:nvPr>
        </p:nvSpPr>
        <p:spPr/>
        <p:txBody>
          <a:bodyPr/>
          <a:lstStyle/>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„On“ mě vidí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„On“ mě slyší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„On“ po mě touží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„On“ ve mně působí</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210326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0BFBAAC-6FAB-CBF1-991B-7B0B94E498BF}"/>
              </a:ext>
            </a:extLst>
          </p:cNvPr>
          <p:cNvSpPr>
            <a:spLocks noGrp="1"/>
          </p:cNvSpPr>
          <p:nvPr>
            <p:ph type="title"/>
          </p:nvPr>
        </p:nvSpPr>
        <p:spPr/>
        <p:txBody>
          <a:bodyPr/>
          <a:lstStyle/>
          <a:p>
            <a:r>
              <a:rPr lang="cs-CZ" dirty="0"/>
              <a:t>Milost = Bůh</a:t>
            </a:r>
          </a:p>
        </p:txBody>
      </p:sp>
      <p:sp>
        <p:nvSpPr>
          <p:cNvPr id="3" name="Zástupný obsah 2">
            <a:extLst>
              <a:ext uri="{FF2B5EF4-FFF2-40B4-BE49-F238E27FC236}">
                <a16:creationId xmlns:a16="http://schemas.microsoft.com/office/drawing/2014/main" id="{2AF8C8E9-ABA8-52A1-CA2E-A5B60E6A9078}"/>
              </a:ext>
            </a:extLst>
          </p:cNvPr>
          <p:cNvSpPr>
            <a:spLocks noGrp="1"/>
          </p:cNvSpPr>
          <p:nvPr>
            <p:ph idx="1"/>
          </p:nvPr>
        </p:nvSpPr>
        <p:spPr>
          <a:xfrm>
            <a:off x="1154954" y="2603499"/>
            <a:ext cx="8825659" cy="3881967"/>
          </a:xfrm>
        </p:spPr>
        <p:txBody>
          <a:bodyPr>
            <a:normAutofit lnSpcReduction="10000"/>
          </a:bodyPr>
          <a:lstStyle/>
          <a:p>
            <a:r>
              <a:rPr lang="cs-CZ" dirty="0"/>
              <a:t>Činný</a:t>
            </a:r>
          </a:p>
          <a:p>
            <a:r>
              <a:rPr lang="cs-CZ" dirty="0"/>
              <a:t>Iniciativně se ujímající</a:t>
            </a:r>
          </a:p>
          <a:p>
            <a:r>
              <a:rPr lang="cs-CZ" dirty="0"/>
              <a:t>Vstřícně jednající v náš prospěch</a:t>
            </a:r>
          </a:p>
          <a:p>
            <a:r>
              <a:rPr lang="cs-CZ" dirty="0"/>
              <a:t>Zachraňující</a:t>
            </a:r>
          </a:p>
          <a:p>
            <a:r>
              <a:rPr lang="cs-CZ" dirty="0"/>
              <a:t>Obdarovávající</a:t>
            </a:r>
          </a:p>
          <a:p>
            <a:r>
              <a:rPr lang="cs-CZ" dirty="0"/>
              <a:t>Vstřícně nakloněný</a:t>
            </a:r>
          </a:p>
          <a:p>
            <a:r>
              <a:rPr lang="cs-CZ" dirty="0"/>
              <a:t>Darující se</a:t>
            </a:r>
          </a:p>
          <a:p>
            <a:r>
              <a:rPr lang="cs-CZ" dirty="0"/>
              <a:t>Uzdravující</a:t>
            </a:r>
          </a:p>
          <a:p>
            <a:r>
              <a:rPr lang="cs-CZ" dirty="0"/>
              <a:t>Sjednocující</a:t>
            </a:r>
          </a:p>
          <a:p>
            <a:r>
              <a:rPr lang="cs-CZ" dirty="0"/>
              <a:t>Aktuálně jednající</a:t>
            </a:r>
          </a:p>
          <a:p>
            <a:endParaRPr lang="cs-CZ" dirty="0"/>
          </a:p>
          <a:p>
            <a:endParaRPr lang="cs-CZ" dirty="0"/>
          </a:p>
          <a:p>
            <a:endParaRPr lang="cs-CZ" dirty="0"/>
          </a:p>
          <a:p>
            <a:endParaRPr lang="cs-CZ" dirty="0"/>
          </a:p>
        </p:txBody>
      </p:sp>
    </p:spTree>
    <p:extLst>
      <p:ext uri="{BB962C8B-B14F-4D97-AF65-F5344CB8AC3E}">
        <p14:creationId xmlns:p14="http://schemas.microsoft.com/office/powerpoint/2010/main" val="386426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C14E80C-C606-7B8B-BC73-095CB45F79EB}"/>
              </a:ext>
            </a:extLst>
          </p:cNvPr>
          <p:cNvSpPr>
            <a:spLocks noGrp="1"/>
          </p:cNvSpPr>
          <p:nvPr>
            <p:ph type="title"/>
          </p:nvPr>
        </p:nvSpPr>
        <p:spPr/>
        <p:txBody>
          <a:bodyPr/>
          <a:lstStyle/>
          <a:p>
            <a:r>
              <a:rPr lang="cs-CZ" dirty="0"/>
              <a:t>Jednající Bůh</a:t>
            </a:r>
          </a:p>
        </p:txBody>
      </p:sp>
      <p:sp>
        <p:nvSpPr>
          <p:cNvPr id="3" name="Zástupný obsah 2">
            <a:extLst>
              <a:ext uri="{FF2B5EF4-FFF2-40B4-BE49-F238E27FC236}">
                <a16:creationId xmlns:a16="http://schemas.microsoft.com/office/drawing/2014/main" id="{9C9EFA63-5182-C681-D861-615FED953BB2}"/>
              </a:ext>
            </a:extLst>
          </p:cNvPr>
          <p:cNvSpPr>
            <a:spLocks noGrp="1"/>
          </p:cNvSpPr>
          <p:nvPr>
            <p:ph idx="1"/>
          </p:nvPr>
        </p:nvSpPr>
        <p:spPr/>
        <p:txBody>
          <a:bodyPr/>
          <a:lstStyle/>
          <a:p>
            <a:endParaRPr lang="cs-CZ" dirty="0"/>
          </a:p>
          <a:p>
            <a:r>
              <a:rPr lang="cs-CZ" dirty="0"/>
              <a:t>„Bůh je a jedná“ (Žid 11,6)</a:t>
            </a:r>
          </a:p>
          <a:p>
            <a:r>
              <a:rPr lang="cs-CZ" dirty="0"/>
              <a:t>Bible = zpráva o tom, co Bůh pro nás udělal a dodnes dělá. Svědectví o živém, jednajícím Bohu.</a:t>
            </a:r>
          </a:p>
          <a:p>
            <a:r>
              <a:rPr lang="cs-CZ" dirty="0"/>
              <a:t>Bůh jednající pro nás „a pro naši spásu“.</a:t>
            </a:r>
          </a:p>
          <a:p>
            <a:r>
              <a:rPr lang="cs-CZ" dirty="0"/>
              <a:t>„Přišel jsem, aby měly život a měly ho v hojnosti“ (Jan 10,10)</a:t>
            </a:r>
          </a:p>
          <a:p>
            <a:endParaRPr lang="cs-CZ" dirty="0"/>
          </a:p>
        </p:txBody>
      </p:sp>
    </p:spTree>
    <p:extLst>
      <p:ext uri="{BB962C8B-B14F-4D97-AF65-F5344CB8AC3E}">
        <p14:creationId xmlns:p14="http://schemas.microsoft.com/office/powerpoint/2010/main" val="2491651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2C8189D-F0E8-38EE-15DA-ED5EDBFBD1E8}"/>
              </a:ext>
            </a:extLst>
          </p:cNvPr>
          <p:cNvSpPr>
            <a:spLocks noGrp="1"/>
          </p:cNvSpPr>
          <p:nvPr>
            <p:ph type="title"/>
          </p:nvPr>
        </p:nvSpPr>
        <p:spPr/>
        <p:txBody>
          <a:bodyPr/>
          <a:lstStyle/>
          <a:p>
            <a:r>
              <a:rPr lang="cs-CZ" dirty="0"/>
              <a:t>Benedikt XVI.</a:t>
            </a:r>
          </a:p>
        </p:txBody>
      </p:sp>
      <p:sp>
        <p:nvSpPr>
          <p:cNvPr id="3" name="Zástupný obsah 2">
            <a:extLst>
              <a:ext uri="{FF2B5EF4-FFF2-40B4-BE49-F238E27FC236}">
                <a16:creationId xmlns:a16="http://schemas.microsoft.com/office/drawing/2014/main" id="{64FFB6A1-70FB-F281-B887-AC2A834A291A}"/>
              </a:ext>
            </a:extLst>
          </p:cNvPr>
          <p:cNvSpPr>
            <a:spLocks noGrp="1"/>
          </p:cNvSpPr>
          <p:nvPr>
            <p:ph idx="1"/>
          </p:nvPr>
        </p:nvSpPr>
        <p:spPr>
          <a:xfrm>
            <a:off x="1154954" y="2973919"/>
            <a:ext cx="8825659" cy="2154767"/>
          </a:xfrm>
        </p:spPr>
        <p:txBody>
          <a:bodyPr/>
          <a:lstStyle/>
          <a:p>
            <a:r>
              <a:rPr lang="cs-CZ" sz="1800" kern="0" dirty="0">
                <a:effectLst/>
                <a:latin typeface="Calibri" panose="020F0502020204030204" pitchFamily="34" charset="0"/>
                <a:ea typeface="Aptos" panose="020B0004020202020204" pitchFamily="34" charset="0"/>
              </a:rPr>
              <a:t>„Skutečným tajemstvím v životě každého z nás je právě přijetí Boží milosti a souhlas s jejím působením z celého srdce a všemi silami. A je to také tajemství opravdové radosti a hlubokého pokoje.“</a:t>
            </a:r>
            <a:endParaRPr lang="cs-CZ" dirty="0"/>
          </a:p>
        </p:txBody>
      </p:sp>
    </p:spTree>
    <p:extLst>
      <p:ext uri="{BB962C8B-B14F-4D97-AF65-F5344CB8AC3E}">
        <p14:creationId xmlns:p14="http://schemas.microsoft.com/office/powerpoint/2010/main" val="1945425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BA51E0B-C388-A9C6-4FF8-A63CA2DB4168}"/>
              </a:ext>
            </a:extLst>
          </p:cNvPr>
          <p:cNvSpPr>
            <a:spLocks noGrp="1"/>
          </p:cNvSpPr>
          <p:nvPr>
            <p:ph type="title"/>
          </p:nvPr>
        </p:nvSpPr>
        <p:spPr/>
        <p:txBody>
          <a:bodyPr/>
          <a:lstStyle/>
          <a:p>
            <a:r>
              <a:rPr lang="cs-CZ" dirty="0"/>
              <a:t>L. </a:t>
            </a:r>
            <a:r>
              <a:rPr lang="cs-CZ" dirty="0" err="1"/>
              <a:t>Bloy</a:t>
            </a:r>
            <a:endParaRPr lang="cs-CZ" dirty="0"/>
          </a:p>
        </p:txBody>
      </p:sp>
      <p:sp>
        <p:nvSpPr>
          <p:cNvPr id="3" name="Zástupný obsah 2">
            <a:extLst>
              <a:ext uri="{FF2B5EF4-FFF2-40B4-BE49-F238E27FC236}">
                <a16:creationId xmlns:a16="http://schemas.microsoft.com/office/drawing/2014/main" id="{A161FB3D-D340-4E26-B9C6-4DC4523BBEC2}"/>
              </a:ext>
            </a:extLst>
          </p:cNvPr>
          <p:cNvSpPr>
            <a:spLocks noGrp="1"/>
          </p:cNvSpPr>
          <p:nvPr>
            <p:ph idx="1"/>
          </p:nvPr>
        </p:nvSpPr>
        <p:spPr/>
        <p:txBody>
          <a:bodyPr>
            <a:normAutofit fontScale="92500" lnSpcReduction="20000"/>
          </a:bodyPr>
          <a:lstStyle/>
          <a:p>
            <a:r>
              <a:rPr lang="cs-CZ" sz="1800" kern="0" dirty="0">
                <a:effectLst/>
                <a:latin typeface="Calibri" panose="020F0502020204030204" pitchFamily="34" charset="0"/>
                <a:ea typeface="Calibri" panose="020F0502020204030204" pitchFamily="34" charset="0"/>
                <a:cs typeface="Calibri" panose="020F0502020204030204" pitchFamily="34" charset="0"/>
              </a:rPr>
              <a:t>Boží milost – tajemství setkání s živým Bohem.</a:t>
            </a:r>
          </a:p>
          <a:p>
            <a:pPr marL="0" indent="0">
              <a:buNone/>
            </a:pPr>
            <a:r>
              <a:rPr lang="cs-CZ" sz="1800" dirty="0">
                <a:effectLst/>
                <a:latin typeface="Calibri" panose="020F0502020204030204" pitchFamily="34" charset="0"/>
                <a:ea typeface="Calibri" panose="020F0502020204030204" pitchFamily="34" charset="0"/>
                <a:cs typeface="Calibri" panose="020F0502020204030204" pitchFamily="34" charset="0"/>
              </a:rPr>
              <a:t>	„Slyšel jsem o jedné ubohé Cikánce, která jednoho dne zaslechla slova „živý bůh“. Byla absolutně nevědomá, neuměla dokonce ani mluvit jinak než nářečím svého kmene. Ale ta dvě slova zachytila. Rázem všechno opustila, vzala do náruče své malé děcko a pustila se světem jako bez rozumu, aby toho živého Boha našla. Vyptávala se stromů, studánek, zvířat pasoucích se na lukách, a kněží a duchovních, které potkala, ale od těch se jí místo odpovědí dostávalo jen soucitného úsměvu. Někdy se ptala i hromu, a opakujíc slavné gesto svatého Ludvíka, když zaříkal bouři, zvedla přitom nad hlavu své neviňátko. Nikdo jí nerozuměl, a učenci vůbec nejmíň ze všech. Nanejvýš jí sem tam někdo z chudých v domnění, že je šílená, zdálky hodil kus chleba a hned se dal na útěk. Nakonec nejspíš potkala nějakého prostého bonze, který jí poradil, aby toho hledání zanechala, nebo ji na příkaz nějakého moudrého mandarína zavřeli do blázince, protože co se s ní stalo dál, už jsem se nedověděl.</a:t>
            </a:r>
          </a:p>
          <a:p>
            <a:pPr marL="0" indent="0">
              <a:buNone/>
            </a:pPr>
            <a:r>
              <a:rPr lang="cs-CZ" dirty="0">
                <a:latin typeface="Calibri" panose="020F0502020204030204" pitchFamily="34" charset="0"/>
                <a:ea typeface="Calibri" panose="020F0502020204030204" pitchFamily="34" charset="0"/>
                <a:cs typeface="Calibri" panose="020F0502020204030204" pitchFamily="34" charset="0"/>
              </a:rPr>
              <a:t>	</a:t>
            </a:r>
            <a:r>
              <a:rPr lang="cs-CZ" sz="1800" dirty="0">
                <a:effectLst/>
                <a:latin typeface="Calibri" panose="020F0502020204030204" pitchFamily="34" charset="0"/>
                <a:ea typeface="Calibri" panose="020F0502020204030204" pitchFamily="34" charset="0"/>
                <a:cs typeface="Calibri" panose="020F0502020204030204" pitchFamily="34" charset="0"/>
              </a:rPr>
              <a:t>Tahle neobyčejná bytost mi připadá jako symbol lidské duše, duše dychtící objevit svůj princip života a neúnavně bloudící našimi společenstvími bez Boha.“</a:t>
            </a:r>
            <a:endParaRPr lang="cs-CZ" sz="1800" kern="0" dirty="0">
              <a:effectLst/>
              <a:latin typeface="Calibri" panose="020F0502020204030204" pitchFamily="34" charset="0"/>
              <a:ea typeface="Calibri" panose="020F0502020204030204" pitchFamily="34" charset="0"/>
              <a:cs typeface="Calibri" panose="020F0502020204030204" pitchFamily="34" charset="0"/>
            </a:endParaRPr>
          </a:p>
          <a:p>
            <a:endParaRPr lang="cs-CZ"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9141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6863F0B-4C94-D921-396B-001A353C8C4B}"/>
              </a:ext>
            </a:extLst>
          </p:cNvPr>
          <p:cNvSpPr>
            <a:spLocks noGrp="1"/>
          </p:cNvSpPr>
          <p:nvPr>
            <p:ph type="title"/>
          </p:nvPr>
        </p:nvSpPr>
        <p:spPr/>
        <p:txBody>
          <a:bodyPr/>
          <a:lstStyle/>
          <a:p>
            <a:r>
              <a:rPr lang="cs-CZ" dirty="0"/>
              <a:t>ukázka</a:t>
            </a:r>
          </a:p>
        </p:txBody>
      </p:sp>
      <p:sp>
        <p:nvSpPr>
          <p:cNvPr id="3" name="Zástupný obsah 2">
            <a:extLst>
              <a:ext uri="{FF2B5EF4-FFF2-40B4-BE49-F238E27FC236}">
                <a16:creationId xmlns:a16="http://schemas.microsoft.com/office/drawing/2014/main" id="{858AE53E-D43F-4B6A-4BE8-D94AB975CFBC}"/>
              </a:ext>
            </a:extLst>
          </p:cNvPr>
          <p:cNvSpPr>
            <a:spLocks noGrp="1"/>
          </p:cNvSpPr>
          <p:nvPr>
            <p:ph idx="1"/>
          </p:nvPr>
        </p:nvSpPr>
        <p:spPr/>
        <p:txBody>
          <a:bodyPr/>
          <a:lstStyle/>
          <a:p>
            <a:r>
              <a:rPr lang="cs-CZ" dirty="0"/>
              <a:t>Ukázka z filmu: The Ballad of Buster Scruggs</a:t>
            </a:r>
          </a:p>
        </p:txBody>
      </p:sp>
    </p:spTree>
    <p:extLst>
      <p:ext uri="{BB962C8B-B14F-4D97-AF65-F5344CB8AC3E}">
        <p14:creationId xmlns:p14="http://schemas.microsoft.com/office/powerpoint/2010/main" val="2732896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C0C007-85B4-1B6C-7970-27A3FF73E781}"/>
              </a:ext>
            </a:extLst>
          </p:cNvPr>
          <p:cNvSpPr>
            <a:spLocks noGrp="1"/>
          </p:cNvSpPr>
          <p:nvPr>
            <p:ph type="title"/>
          </p:nvPr>
        </p:nvSpPr>
        <p:spPr/>
        <p:txBody>
          <a:bodyPr/>
          <a:lstStyle/>
          <a:p>
            <a:r>
              <a:rPr lang="cs-CZ" dirty="0"/>
              <a:t>J. Ruffing – o duchovním doprovázení</a:t>
            </a:r>
          </a:p>
        </p:txBody>
      </p:sp>
      <p:sp>
        <p:nvSpPr>
          <p:cNvPr id="3" name="Zástupný obsah 2">
            <a:extLst>
              <a:ext uri="{FF2B5EF4-FFF2-40B4-BE49-F238E27FC236}">
                <a16:creationId xmlns:a16="http://schemas.microsoft.com/office/drawing/2014/main" id="{B20FE5C3-928C-5F81-689E-2EE9A6EFC47C}"/>
              </a:ext>
            </a:extLst>
          </p:cNvPr>
          <p:cNvSpPr>
            <a:spLocks noGrp="1"/>
          </p:cNvSpPr>
          <p:nvPr>
            <p:ph idx="1"/>
          </p:nvPr>
        </p:nvSpPr>
        <p:spPr/>
        <p:txBody>
          <a:bodyPr>
            <a:normAutofit fontScale="92500" lnSpcReduction="20000"/>
          </a:bodyPr>
          <a:lstStyle/>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„Duchovní doprovázení je jako rýžování zlata. Doprovázená osoba se dostaví a společně se ponoříme do řeky jejího života a vytahujeme z ní všechno možné. Kamínky všech velikostí – nikdy nevím, co vytáhneme příště – všelijaké konflikty, problémy… a pak se na dně rýžovací pánve, jak kroužíme vodou a vyléváme kamínky, z ničeho nic objeví zrníčko nebo valounek ryzího zlata. Toto je výstižná metafora vyjadřující proces duchovního doprovázení.</a:t>
            </a:r>
          </a:p>
          <a:p>
            <a:pPr>
              <a:lnSpc>
                <a:spcPct val="107000"/>
              </a:lnSpc>
              <a:spcAft>
                <a:spcPts val="800"/>
              </a:spcAft>
            </a:pPr>
            <a:r>
              <a:rPr lang="cs-CZ" sz="1800" dirty="0">
                <a:effectLst/>
                <a:latin typeface="Calibri" panose="020F0502020204030204" pitchFamily="34" charset="0"/>
                <a:ea typeface="Aptos" panose="020B0004020202020204" pitchFamily="34" charset="0"/>
                <a:cs typeface="Times New Roman" panose="02020603050405020304" pitchFamily="18" charset="0"/>
              </a:rPr>
              <a:t>Doprovázející a doprovázený se při každém setkání dívají společně na všechno – ať už je ve vodě na rýžovací pánvi cokoli. Doprovázející přijímá život doprovázeného a vše, co v tomto životě je, a pomáhá mu zamýšlet se nad oním zlatem mezi vším tím balastem konfliktů, bloků a uvíznutí na mrtvém bodě. Obratný a nadaný doprovázející těmto zlatým kouskům věnuje úctu, čas, zájem a pozornost, dokud si doprovázený neuvědomí, o kolik cennější a významnější jsou tyto ždibíčky zlata – okamžiky, kdy člověk zakusil Boží milost a Ducha – než všechny ty neřešitelné či problematické oblasti jeho života.“</a:t>
            </a: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1123450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85D790-2E0A-2130-B59E-34E4FB0C5A40}"/>
              </a:ext>
            </a:extLst>
          </p:cNvPr>
          <p:cNvSpPr>
            <a:spLocks noGrp="1"/>
          </p:cNvSpPr>
          <p:nvPr>
            <p:ph type="title"/>
          </p:nvPr>
        </p:nvSpPr>
        <p:spPr/>
        <p:txBody>
          <a:bodyPr/>
          <a:lstStyle/>
          <a:p>
            <a:r>
              <a:rPr lang="cs-CZ" dirty="0"/>
              <a:t>Náš život</a:t>
            </a:r>
          </a:p>
        </p:txBody>
      </p:sp>
      <p:sp>
        <p:nvSpPr>
          <p:cNvPr id="3" name="Zástupný obsah 2">
            <a:extLst>
              <a:ext uri="{FF2B5EF4-FFF2-40B4-BE49-F238E27FC236}">
                <a16:creationId xmlns:a16="http://schemas.microsoft.com/office/drawing/2014/main" id="{43FEF88F-97BB-8AFB-75A4-D928634DD48E}"/>
              </a:ext>
            </a:extLst>
          </p:cNvPr>
          <p:cNvSpPr>
            <a:spLocks noGrp="1"/>
          </p:cNvSpPr>
          <p:nvPr>
            <p:ph idx="1"/>
          </p:nvPr>
        </p:nvSpPr>
        <p:spPr/>
        <p:txBody>
          <a:bodyPr/>
          <a:lstStyle/>
          <a:p>
            <a:r>
              <a:rPr lang="cs-CZ" sz="1800" dirty="0">
                <a:effectLst/>
                <a:latin typeface="Calibri" panose="020F0502020204030204" pitchFamily="34" charset="0"/>
                <a:ea typeface="Aptos" panose="020B0004020202020204" pitchFamily="34" charset="0"/>
                <a:cs typeface="Times New Roman" panose="02020603050405020304" pitchFamily="18" charset="0"/>
              </a:rPr>
              <a:t>V rýžovací pánvi našeho života je mnohé – kamínky všech velikostí – všelijaké konflikty a problémy, kal, konflikty, bloky, nejistota, ztráta orientace, ohrožení, uvíznutí na mrtvém bodě, vyhasnutí lásky.</a:t>
            </a:r>
          </a:p>
          <a:p>
            <a:r>
              <a:rPr lang="cs-CZ" dirty="0">
                <a:latin typeface="Calibri" panose="020F0502020204030204" pitchFamily="34" charset="0"/>
                <a:ea typeface="Aptos" panose="020B0004020202020204" pitchFamily="34" charset="0"/>
                <a:cs typeface="Times New Roman" panose="02020603050405020304" pitchFamily="18" charset="0"/>
              </a:rPr>
              <a:t>V</a:t>
            </a:r>
            <a:r>
              <a:rPr lang="cs-CZ" sz="1800" dirty="0">
                <a:effectLst/>
                <a:latin typeface="Calibri" panose="020F0502020204030204" pitchFamily="34" charset="0"/>
                <a:ea typeface="Aptos" panose="020B0004020202020204" pitchFamily="34" charset="0"/>
                <a:cs typeface="Times New Roman" panose="02020603050405020304" pitchFamily="18" charset="0"/>
              </a:rPr>
              <a:t>ytrvat v procesu promývání, projasňování, rozlišování, abychom se vždy dostali k tomu nejvzácnějšímu – k tomu zrníčku zlata, což je obrazně milost Boží, Boží dotek našeho srdce, živý Bůh, se kterým jsme se potkali, který nás k sobě zve, po kterém toužíme a který touží po nás. Bůh je podstata a smysl všeho, co děláme.</a:t>
            </a:r>
          </a:p>
          <a:p>
            <a:pPr marL="0" indent="0">
              <a:buNone/>
            </a:pPr>
            <a:endParaRPr lang="cs-CZ" sz="1800" dirty="0">
              <a:effectLst/>
              <a:latin typeface="Aptos" panose="020B0004020202020204" pitchFamily="34" charset="0"/>
              <a:ea typeface="Aptos" panose="020B0004020202020204" pitchFamily="34" charset="0"/>
              <a:cs typeface="Times New Roman" panose="02020603050405020304" pitchFamily="18" charset="0"/>
            </a:endParaRPr>
          </a:p>
          <a:p>
            <a:endParaRPr lang="cs-CZ" dirty="0"/>
          </a:p>
        </p:txBody>
      </p:sp>
    </p:spTree>
    <p:extLst>
      <p:ext uri="{BB962C8B-B14F-4D97-AF65-F5344CB8AC3E}">
        <p14:creationId xmlns:p14="http://schemas.microsoft.com/office/powerpoint/2010/main" val="3197350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81C6378-C312-EABD-0A22-4E3CEC792ABF}"/>
              </a:ext>
            </a:extLst>
          </p:cNvPr>
          <p:cNvSpPr>
            <a:spLocks noGrp="1"/>
          </p:cNvSpPr>
          <p:nvPr>
            <p:ph type="title"/>
          </p:nvPr>
        </p:nvSpPr>
        <p:spPr/>
        <p:txBody>
          <a:bodyPr/>
          <a:lstStyle/>
          <a:p>
            <a:r>
              <a:rPr lang="cs-CZ" dirty="0"/>
              <a:t>Bůh v nás</a:t>
            </a:r>
          </a:p>
        </p:txBody>
      </p:sp>
      <p:sp>
        <p:nvSpPr>
          <p:cNvPr id="3" name="Zástupný obsah 2">
            <a:extLst>
              <a:ext uri="{FF2B5EF4-FFF2-40B4-BE49-F238E27FC236}">
                <a16:creationId xmlns:a16="http://schemas.microsoft.com/office/drawing/2014/main" id="{4D5872D9-725D-0B8B-D7BF-248845021391}"/>
              </a:ext>
            </a:extLst>
          </p:cNvPr>
          <p:cNvSpPr>
            <a:spLocks noGrp="1"/>
          </p:cNvSpPr>
          <p:nvPr>
            <p:ph idx="1"/>
          </p:nvPr>
        </p:nvSpPr>
        <p:spPr/>
        <p:txBody>
          <a:bodyPr/>
          <a:lstStyle/>
          <a:p>
            <a:r>
              <a:rPr lang="cs-CZ" dirty="0"/>
              <a:t>Boha nelze hledat bez hlubšího poznání vlastního nitra. Terezii z Avily Bůh řekl: „Hledej sebe samu ve mně a mě hledej v sobě.“</a:t>
            </a:r>
          </a:p>
          <a:p>
            <a:r>
              <a:rPr lang="cs-CZ" dirty="0"/>
              <a:t>„Bůh je nám blíž, než jsme my sami sobě.“</a:t>
            </a:r>
          </a:p>
          <a:p>
            <a:r>
              <a:rPr lang="cs-CZ" dirty="0"/>
              <a:t>Do vztahu s Bohem se rodíme, v něm „žijeme, hýbáme se a jsme“ po celý náš život (Sk 17,28). Spojení s Bohem je naší lidskou podstatou.</a:t>
            </a:r>
          </a:p>
          <a:p>
            <a:r>
              <a:rPr lang="cs-CZ" dirty="0"/>
              <a:t>„Bůh podstatně přebývá v každé lidské duši, i kdyby se jednalo o největšího hříšníka na světě…“ (sv. Jan od Kříže)</a:t>
            </a:r>
          </a:p>
          <a:p>
            <a:pPr marL="0" indent="0">
              <a:buNone/>
            </a:pPr>
            <a:endParaRPr lang="cs-CZ" dirty="0"/>
          </a:p>
        </p:txBody>
      </p:sp>
    </p:spTree>
    <p:extLst>
      <p:ext uri="{BB962C8B-B14F-4D97-AF65-F5344CB8AC3E}">
        <p14:creationId xmlns:p14="http://schemas.microsoft.com/office/powerpoint/2010/main" val="1480382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34317BF-139C-25D8-C87F-673E3FE62EC6}"/>
              </a:ext>
            </a:extLst>
          </p:cNvPr>
          <p:cNvSpPr>
            <a:spLocks noGrp="1"/>
          </p:cNvSpPr>
          <p:nvPr>
            <p:ph type="title"/>
          </p:nvPr>
        </p:nvSpPr>
        <p:spPr/>
        <p:txBody>
          <a:bodyPr/>
          <a:lstStyle/>
          <a:p>
            <a:r>
              <a:rPr lang="cs-CZ" dirty="0"/>
              <a:t>Bůh v nás</a:t>
            </a:r>
          </a:p>
        </p:txBody>
      </p:sp>
      <p:sp>
        <p:nvSpPr>
          <p:cNvPr id="3" name="Zástupný obsah 2">
            <a:extLst>
              <a:ext uri="{FF2B5EF4-FFF2-40B4-BE49-F238E27FC236}">
                <a16:creationId xmlns:a16="http://schemas.microsoft.com/office/drawing/2014/main" id="{8065D0D8-BB34-8C16-C891-B1BF1AE0EA74}"/>
              </a:ext>
            </a:extLst>
          </p:cNvPr>
          <p:cNvSpPr>
            <a:spLocks noGrp="1"/>
          </p:cNvSpPr>
          <p:nvPr>
            <p:ph idx="1"/>
          </p:nvPr>
        </p:nvSpPr>
        <p:spPr/>
        <p:txBody>
          <a:bodyPr>
            <a:normAutofit fontScale="85000" lnSpcReduction="10000"/>
          </a:bodyPr>
          <a:lstStyle/>
          <a:p>
            <a:r>
              <a:rPr lang="cs-CZ" dirty="0"/>
              <a:t>Své hluboké a nezměnitelné spojení s Bohem nejsme schopni rozpoznat z mnoha příčin.</a:t>
            </a:r>
          </a:p>
          <a:p>
            <a:r>
              <a:rPr lang="cs-CZ" dirty="0"/>
              <a:t>Bůh je nezměrný, vždy nás bude přesahovat, vždy bude víc než, co jsme schopni pochopit, uchopit, vyslovit. I kvůli našemu „porušenosti“ vnímáme svoji oddělenost od Boha.</a:t>
            </a:r>
          </a:p>
          <a:p>
            <a:r>
              <a:rPr lang="cs-CZ" dirty="0"/>
              <a:t>Je pohodlnější žít ve světě dualistického způsobu myšlení „Bůh a já“, který můžeme mít pod kontrolou, než ve zranitelném světě „Bůh ve mně a já v Bohu“.</a:t>
            </a:r>
          </a:p>
          <a:p>
            <a:r>
              <a:rPr lang="cs-CZ" dirty="0"/>
              <a:t>Je těžké unést důvěrnou Boží blízkost.</a:t>
            </a:r>
          </a:p>
          <a:p>
            <a:r>
              <a:rPr lang="cs-CZ" dirty="0"/>
              <a:t>Sk 17,27: Bůh nás stvořil, abychom „hledali Boha a nalezli ho“. Je-li hledání Boha a spočinutí v něm smyslem naší existence, pak musí být v každém z nás malé semínko touhy, hluboce zakořeněná motivace k tomu, abychom tohoto smyslu dosáhli. „Stvořil jsi nás pro sebe, Bože, a nepokojné je naše srdce, dokud nespočine v tobě.“ (sv. Augustin) </a:t>
            </a:r>
          </a:p>
        </p:txBody>
      </p:sp>
    </p:spTree>
    <p:extLst>
      <p:ext uri="{BB962C8B-B14F-4D97-AF65-F5344CB8AC3E}">
        <p14:creationId xmlns:p14="http://schemas.microsoft.com/office/powerpoint/2010/main" val="2170787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4BF1EE9-80B7-1FB2-8742-719109D3D722}"/>
              </a:ext>
            </a:extLst>
          </p:cNvPr>
          <p:cNvSpPr>
            <a:spLocks noGrp="1"/>
          </p:cNvSpPr>
          <p:nvPr>
            <p:ph type="title"/>
          </p:nvPr>
        </p:nvSpPr>
        <p:spPr/>
        <p:txBody>
          <a:bodyPr/>
          <a:lstStyle/>
          <a:p>
            <a:r>
              <a:rPr lang="cs-CZ" dirty="0"/>
              <a:t>Křestní napojení na Boží pramen</a:t>
            </a:r>
          </a:p>
        </p:txBody>
      </p:sp>
      <p:sp>
        <p:nvSpPr>
          <p:cNvPr id="3" name="Zástupný obsah 2">
            <a:extLst>
              <a:ext uri="{FF2B5EF4-FFF2-40B4-BE49-F238E27FC236}">
                <a16:creationId xmlns:a16="http://schemas.microsoft.com/office/drawing/2014/main" id="{979219EB-08ED-C032-7DB0-6D8E011AC2AD}"/>
              </a:ext>
            </a:extLst>
          </p:cNvPr>
          <p:cNvSpPr>
            <a:spLocks noGrp="1"/>
          </p:cNvSpPr>
          <p:nvPr>
            <p:ph idx="1"/>
          </p:nvPr>
        </p:nvSpPr>
        <p:spPr/>
        <p:txBody>
          <a:bodyPr/>
          <a:lstStyle/>
          <a:p>
            <a:r>
              <a:rPr lang="cs-CZ" dirty="0"/>
              <a:t>V době covidu, kdy bylo omezeno shromažďování a přístup k eucharistii, řekl jeden americký biskup věřícím: </a:t>
            </a:r>
          </a:p>
          <a:p>
            <a:pPr marL="0" indent="0">
              <a:buNone/>
            </a:pPr>
            <a:endParaRPr lang="cs-CZ" dirty="0"/>
          </a:p>
          <a:p>
            <a:pPr marL="0" indent="0">
              <a:buNone/>
            </a:pPr>
            <a:r>
              <a:rPr lang="cs-CZ" dirty="0"/>
              <a:t>	„Naučte se čerpat z křestní milosti a důvěřujte tomu, že vaše duše je 	napojena na Boží pramen… Učte se rozpoznávat Boží milost ve vás 	samých, Boží přebývání v nejniternějším středu vaší existence.“</a:t>
            </a:r>
          </a:p>
        </p:txBody>
      </p:sp>
    </p:spTree>
    <p:extLst>
      <p:ext uri="{BB962C8B-B14F-4D97-AF65-F5344CB8AC3E}">
        <p14:creationId xmlns:p14="http://schemas.microsoft.com/office/powerpoint/2010/main" val="3425391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CE6B93-416B-8ACA-BC24-C1502CEC9F51}"/>
              </a:ext>
            </a:extLst>
          </p:cNvPr>
          <p:cNvSpPr>
            <a:spLocks noGrp="1"/>
          </p:cNvSpPr>
          <p:nvPr>
            <p:ph type="title"/>
          </p:nvPr>
        </p:nvSpPr>
        <p:spPr/>
        <p:txBody>
          <a:bodyPr/>
          <a:lstStyle/>
          <a:p>
            <a:r>
              <a:rPr lang="cs-CZ" dirty="0"/>
              <a:t>Boží blízkost</a:t>
            </a:r>
          </a:p>
        </p:txBody>
      </p:sp>
      <p:sp>
        <p:nvSpPr>
          <p:cNvPr id="3" name="Zástupný obsah 2">
            <a:extLst>
              <a:ext uri="{FF2B5EF4-FFF2-40B4-BE49-F238E27FC236}">
                <a16:creationId xmlns:a16="http://schemas.microsoft.com/office/drawing/2014/main" id="{3D81F488-5377-7AD6-D1FF-43714BC757E4}"/>
              </a:ext>
            </a:extLst>
          </p:cNvPr>
          <p:cNvSpPr>
            <a:spLocks noGrp="1"/>
          </p:cNvSpPr>
          <p:nvPr>
            <p:ph idx="1"/>
          </p:nvPr>
        </p:nvSpPr>
        <p:spPr/>
        <p:txBody>
          <a:bodyPr>
            <a:normAutofit lnSpcReduction="10000"/>
          </a:bodyPr>
          <a:lstStyle/>
          <a:p>
            <a:r>
              <a:rPr lang="cs-CZ" dirty="0"/>
              <a:t>Je těžké unést Boží blízkost.</a:t>
            </a:r>
          </a:p>
          <a:p>
            <a:r>
              <a:rPr lang="cs-CZ" dirty="0"/>
              <a:t>Benedikt XVI. o eucharistii: „Nechceme Boha tak blízko, nechceme ho tak malého, sklánějícího se; chceme ho mít velkého a vzdáleného.“</a:t>
            </a:r>
          </a:p>
          <a:p>
            <a:r>
              <a:rPr lang="cs-CZ" dirty="0"/>
              <a:t>Psychiatr a duchovní průvodce Gerald May píše: „Lidská mysl je nekonečným zdrojem vynalézavosti, pokud se jedná o vytěsňování duchovních prožitků a tomu, co z nich vyplývá.“</a:t>
            </a:r>
          </a:p>
          <a:p>
            <a:r>
              <a:rPr lang="cs-CZ" dirty="0"/>
              <a:t>„Většina z nás praktikuje neuvěřitelně vynalézavé vyhýbání se prožitkům s Bohem, o nichž tvrdíme, že po nich toužíme. Bůh nás něžně láká do intimity, ale ve chvíli, kdy nás nečekaně vrhne do tajemna a začne probíhat DIVINE STRETCHING naší duše, prcháme. Jak napsal T. S. Eliot: „Lidstvo neunese příliš skutečnosti.“</a:t>
            </a:r>
          </a:p>
          <a:p>
            <a:endParaRPr lang="cs-CZ" dirty="0"/>
          </a:p>
        </p:txBody>
      </p:sp>
    </p:spTree>
    <p:extLst>
      <p:ext uri="{BB962C8B-B14F-4D97-AF65-F5344CB8AC3E}">
        <p14:creationId xmlns:p14="http://schemas.microsoft.com/office/powerpoint/2010/main" val="916052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A9C8CE-44BB-34BE-6C38-4667CD51F7FA}"/>
              </a:ext>
            </a:extLst>
          </p:cNvPr>
          <p:cNvSpPr>
            <a:spLocks noGrp="1"/>
          </p:cNvSpPr>
          <p:nvPr>
            <p:ph type="title"/>
          </p:nvPr>
        </p:nvSpPr>
        <p:spPr/>
        <p:txBody>
          <a:bodyPr/>
          <a:lstStyle/>
          <a:p>
            <a:r>
              <a:rPr lang="cs-CZ" dirty="0"/>
              <a:t>P. Tillich</a:t>
            </a:r>
          </a:p>
        </p:txBody>
      </p:sp>
      <p:sp>
        <p:nvSpPr>
          <p:cNvPr id="3" name="Zástupný obsah 2">
            <a:extLst>
              <a:ext uri="{FF2B5EF4-FFF2-40B4-BE49-F238E27FC236}">
                <a16:creationId xmlns:a16="http://schemas.microsoft.com/office/drawing/2014/main" id="{D44683E0-FE61-003E-6539-461810DAC324}"/>
              </a:ext>
            </a:extLst>
          </p:cNvPr>
          <p:cNvSpPr>
            <a:spLocks noGrp="1"/>
          </p:cNvSpPr>
          <p:nvPr>
            <p:ph idx="1"/>
          </p:nvPr>
        </p:nvSpPr>
        <p:spPr/>
        <p:txBody>
          <a:bodyPr>
            <a:normAutofit/>
          </a:bodyPr>
          <a:lstStyle/>
          <a:p>
            <a:pPr marL="0" indent="0">
              <a:buNone/>
            </a:pPr>
            <a:r>
              <a:rPr lang="cs-CZ" sz="3600" dirty="0">
                <a:effectLst/>
                <a:latin typeface="Calibri" panose="020F0502020204030204" pitchFamily="34" charset="0"/>
                <a:ea typeface="Calibri" panose="020F0502020204030204" pitchFamily="34" charset="0"/>
                <a:cs typeface="Calibri" panose="020F0502020204030204" pitchFamily="34" charset="0"/>
              </a:rPr>
              <a:t>„Pokud jste od svého Boha nikdy neutekli, zajímalo by mě, kdo je váš Bůh.“ </a:t>
            </a:r>
            <a:endParaRPr lang="cs-CZ" sz="36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8015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8B65EC0-1891-4720-3376-CE40F83886BD}"/>
              </a:ext>
            </a:extLst>
          </p:cNvPr>
          <p:cNvSpPr>
            <a:spLocks noGrp="1"/>
          </p:cNvSpPr>
          <p:nvPr>
            <p:ph type="title"/>
          </p:nvPr>
        </p:nvSpPr>
        <p:spPr/>
        <p:txBody>
          <a:bodyPr/>
          <a:lstStyle/>
          <a:p>
            <a:r>
              <a:rPr lang="cs-CZ" dirty="0"/>
              <a:t>Runnaway bunny</a:t>
            </a:r>
          </a:p>
        </p:txBody>
      </p:sp>
      <p:sp>
        <p:nvSpPr>
          <p:cNvPr id="3" name="Zástupný obsah 2">
            <a:extLst>
              <a:ext uri="{FF2B5EF4-FFF2-40B4-BE49-F238E27FC236}">
                <a16:creationId xmlns:a16="http://schemas.microsoft.com/office/drawing/2014/main" id="{25C56F32-E510-D3C0-4735-6D68E528CC32}"/>
              </a:ext>
            </a:extLst>
          </p:cNvPr>
          <p:cNvSpPr>
            <a:spLocks noGrp="1"/>
          </p:cNvSpPr>
          <p:nvPr>
            <p:ph idx="1"/>
          </p:nvPr>
        </p:nvSpPr>
        <p:spPr/>
        <p:txBody>
          <a:bodyPr/>
          <a:lstStyle/>
          <a:p>
            <a:r>
              <a:rPr lang="cs-CZ" dirty="0"/>
              <a:t>Králíček na útěku</a:t>
            </a:r>
          </a:p>
        </p:txBody>
      </p:sp>
    </p:spTree>
    <p:extLst>
      <p:ext uri="{BB962C8B-B14F-4D97-AF65-F5344CB8AC3E}">
        <p14:creationId xmlns:p14="http://schemas.microsoft.com/office/powerpoint/2010/main" val="3987007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59C0098-7DDC-EED1-1237-3129D20063AC}"/>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347D8F9C-0FF9-353B-0F9C-51DE284ADA27}"/>
              </a:ext>
            </a:extLst>
          </p:cNvPr>
          <p:cNvGraphicFramePr>
            <a:graphicFrameLocks noGrp="1"/>
          </p:cNvGraphicFramePr>
          <p:nvPr>
            <p:ph idx="1"/>
            <p:extLst>
              <p:ext uri="{D42A27DB-BD31-4B8C-83A1-F6EECF244321}">
                <p14:modId xmlns:p14="http://schemas.microsoft.com/office/powerpoint/2010/main" val="3478209051"/>
              </p:ext>
            </p:extLst>
          </p:nvPr>
        </p:nvGraphicFramePr>
        <p:xfrm>
          <a:off x="1155698" y="2603499"/>
          <a:ext cx="10401302" cy="3001433"/>
        </p:xfrm>
        <a:graphic>
          <a:graphicData uri="http://schemas.openxmlformats.org/drawingml/2006/table">
            <a:tbl>
              <a:tblPr firstRow="1" bandRow="1">
                <a:tableStyleId>{5C22544A-7EE6-4342-B048-85BDC9FD1C3A}</a:tableStyleId>
              </a:tblPr>
              <a:tblGrid>
                <a:gridCol w="5200651">
                  <a:extLst>
                    <a:ext uri="{9D8B030D-6E8A-4147-A177-3AD203B41FA5}">
                      <a16:colId xmlns:a16="http://schemas.microsoft.com/office/drawing/2014/main" val="3277604413"/>
                    </a:ext>
                  </a:extLst>
                </a:gridCol>
                <a:gridCol w="5200651">
                  <a:extLst>
                    <a:ext uri="{9D8B030D-6E8A-4147-A177-3AD203B41FA5}">
                      <a16:colId xmlns:a16="http://schemas.microsoft.com/office/drawing/2014/main" val="3672129142"/>
                    </a:ext>
                  </a:extLst>
                </a:gridCol>
              </a:tblGrid>
              <a:tr h="300143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Your spirit is a gentleman</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Standing at my hidden doors within</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Where you wait for me to let you in</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So you can set me free</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Tvůj Duch je zdvořilý gentleman</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stojící u skrytých dveří v mém nitru</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kde ty čekáš (Ježíši), až tě nechám vstoupit</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abys mě mohl osvobodit</a:t>
                      </a:r>
                      <a:endParaRPr lang="cs-CZ" dirty="0"/>
                    </a:p>
                  </a:txBody>
                  <a:tcPr/>
                </a:tc>
                <a:extLst>
                  <a:ext uri="{0D108BD9-81ED-4DB2-BD59-A6C34878D82A}">
                    <a16:rowId xmlns:a16="http://schemas.microsoft.com/office/drawing/2014/main" val="326504914"/>
                  </a:ext>
                </a:extLst>
              </a:tr>
            </a:tbl>
          </a:graphicData>
        </a:graphic>
      </p:graphicFrame>
    </p:spTree>
    <p:extLst>
      <p:ext uri="{BB962C8B-B14F-4D97-AF65-F5344CB8AC3E}">
        <p14:creationId xmlns:p14="http://schemas.microsoft.com/office/powerpoint/2010/main" val="3625190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352F913-94B7-7959-DA8B-F6632F248DEF}"/>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14462AA4-B1E4-D486-4A13-8021A82C3C8A}"/>
              </a:ext>
            </a:extLst>
          </p:cNvPr>
          <p:cNvGraphicFramePr>
            <a:graphicFrameLocks noGrp="1"/>
          </p:cNvGraphicFramePr>
          <p:nvPr>
            <p:ph idx="1"/>
            <p:extLst>
              <p:ext uri="{D42A27DB-BD31-4B8C-83A1-F6EECF244321}">
                <p14:modId xmlns:p14="http://schemas.microsoft.com/office/powerpoint/2010/main" val="352921367"/>
              </p:ext>
            </p:extLst>
          </p:nvPr>
        </p:nvGraphicFramePr>
        <p:xfrm>
          <a:off x="1155699" y="2603500"/>
          <a:ext cx="9656234" cy="2933700"/>
        </p:xfrm>
        <a:graphic>
          <a:graphicData uri="http://schemas.openxmlformats.org/drawingml/2006/table">
            <a:tbl>
              <a:tblPr firstRow="1" bandRow="1">
                <a:tableStyleId>{5C22544A-7EE6-4342-B048-85BDC9FD1C3A}</a:tableStyleId>
              </a:tblPr>
              <a:tblGrid>
                <a:gridCol w="4828117">
                  <a:extLst>
                    <a:ext uri="{9D8B030D-6E8A-4147-A177-3AD203B41FA5}">
                      <a16:colId xmlns:a16="http://schemas.microsoft.com/office/drawing/2014/main" val="2180023567"/>
                    </a:ext>
                  </a:extLst>
                </a:gridCol>
                <a:gridCol w="4828117">
                  <a:extLst>
                    <a:ext uri="{9D8B030D-6E8A-4147-A177-3AD203B41FA5}">
                      <a16:colId xmlns:a16="http://schemas.microsoft.com/office/drawing/2014/main" val="3644798020"/>
                    </a:ext>
                  </a:extLst>
                </a:gridCol>
              </a:tblGrid>
              <a:tr h="29337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Your spirit is a wrecking ball</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Tearing through my rebel walls</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One by one I watch them fall</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err="1">
                          <a:solidFill>
                            <a:schemeClr val="lt1"/>
                          </a:solidFill>
                          <a:effectLst/>
                          <a:latin typeface="+mn-lt"/>
                          <a:ea typeface="+mn-ea"/>
                          <a:cs typeface="+mn-cs"/>
                        </a:rPr>
                        <a:t>Til</a:t>
                      </a:r>
                      <a:r>
                        <a:rPr lang="cs-CZ" sz="1800" b="1" kern="1200" dirty="0">
                          <a:solidFill>
                            <a:schemeClr val="lt1"/>
                          </a:solidFill>
                          <a:effectLst/>
                          <a:latin typeface="+mn-lt"/>
                          <a:ea typeface="+mn-ea"/>
                          <a:cs typeface="+mn-cs"/>
                        </a:rPr>
                        <a:t>l</a:t>
                      </a:r>
                      <a:r>
                        <a:rPr lang="en-AU" sz="1800" b="1" kern="1200" dirty="0">
                          <a:solidFill>
                            <a:schemeClr val="lt1"/>
                          </a:solidFill>
                          <a:effectLst/>
                          <a:latin typeface="+mn-lt"/>
                          <a:ea typeface="+mn-ea"/>
                          <a:cs typeface="+mn-cs"/>
                        </a:rPr>
                        <a:t> you are all I see</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Tvůj Duch je demoliční koule</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bořící mé rebelující zdi</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Vidím je jak se jedna po druhé rozpadají</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Dokud můj pohled nespočine jen na Tobě</a:t>
                      </a:r>
                    </a:p>
                    <a:p>
                      <a:endParaRPr lang="cs-CZ" dirty="0"/>
                    </a:p>
                  </a:txBody>
                  <a:tcPr/>
                </a:tc>
                <a:extLst>
                  <a:ext uri="{0D108BD9-81ED-4DB2-BD59-A6C34878D82A}">
                    <a16:rowId xmlns:a16="http://schemas.microsoft.com/office/drawing/2014/main" val="3320028330"/>
                  </a:ext>
                </a:extLst>
              </a:tr>
            </a:tbl>
          </a:graphicData>
        </a:graphic>
      </p:graphicFrame>
    </p:spTree>
    <p:extLst>
      <p:ext uri="{BB962C8B-B14F-4D97-AF65-F5344CB8AC3E}">
        <p14:creationId xmlns:p14="http://schemas.microsoft.com/office/powerpoint/2010/main" val="11067084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B6848E-EB77-FE24-F5A1-D161C7291BC3}"/>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656DC822-F104-1D37-93A1-D8B4529B5405}"/>
              </a:ext>
            </a:extLst>
          </p:cNvPr>
          <p:cNvGraphicFramePr>
            <a:graphicFrameLocks noGrp="1"/>
          </p:cNvGraphicFramePr>
          <p:nvPr>
            <p:ph idx="1"/>
            <p:extLst>
              <p:ext uri="{D42A27DB-BD31-4B8C-83A1-F6EECF244321}">
                <p14:modId xmlns:p14="http://schemas.microsoft.com/office/powerpoint/2010/main" val="3865190471"/>
              </p:ext>
            </p:extLst>
          </p:nvPr>
        </p:nvGraphicFramePr>
        <p:xfrm>
          <a:off x="1155700" y="2603499"/>
          <a:ext cx="8824912" cy="3043767"/>
        </p:xfrm>
        <a:graphic>
          <a:graphicData uri="http://schemas.openxmlformats.org/drawingml/2006/table">
            <a:tbl>
              <a:tblPr firstRow="1" bandRow="1">
                <a:tableStyleId>{5C22544A-7EE6-4342-B048-85BDC9FD1C3A}</a:tableStyleId>
              </a:tblPr>
              <a:tblGrid>
                <a:gridCol w="4412456">
                  <a:extLst>
                    <a:ext uri="{9D8B030D-6E8A-4147-A177-3AD203B41FA5}">
                      <a16:colId xmlns:a16="http://schemas.microsoft.com/office/drawing/2014/main" val="2459858803"/>
                    </a:ext>
                  </a:extLst>
                </a:gridCol>
                <a:gridCol w="4412456">
                  <a:extLst>
                    <a:ext uri="{9D8B030D-6E8A-4147-A177-3AD203B41FA5}">
                      <a16:colId xmlns:a16="http://schemas.microsoft.com/office/drawing/2014/main" val="1695971190"/>
                    </a:ext>
                  </a:extLst>
                </a:gridCol>
              </a:tblGrid>
              <a:tr h="304376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Oh-oh-oh, you're the life in me</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Oh-oh-oh, you're the air I breathe</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Oh-oh-oh, you're the change in me</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You're the change in me</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Ó… Ty jsi život ve mně</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Ó… Ty jsi vzduch, co dýchám</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Ó… Ty jsi má vnitřní proměna</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Ty jsi má vnitřní proměna</a:t>
                      </a:r>
                      <a:endParaRPr lang="cs-CZ" dirty="0"/>
                    </a:p>
                  </a:txBody>
                  <a:tcPr/>
                </a:tc>
                <a:extLst>
                  <a:ext uri="{0D108BD9-81ED-4DB2-BD59-A6C34878D82A}">
                    <a16:rowId xmlns:a16="http://schemas.microsoft.com/office/drawing/2014/main" val="955112496"/>
                  </a:ext>
                </a:extLst>
              </a:tr>
            </a:tbl>
          </a:graphicData>
        </a:graphic>
      </p:graphicFrame>
    </p:spTree>
    <p:extLst>
      <p:ext uri="{BB962C8B-B14F-4D97-AF65-F5344CB8AC3E}">
        <p14:creationId xmlns:p14="http://schemas.microsoft.com/office/powerpoint/2010/main" val="2212415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3D63B8A-59F1-841A-AF93-956AF48328B3}"/>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0F662D71-5425-3770-27D5-5A47F1506B05}"/>
              </a:ext>
            </a:extLst>
          </p:cNvPr>
          <p:cNvGraphicFramePr>
            <a:graphicFrameLocks noGrp="1"/>
          </p:cNvGraphicFramePr>
          <p:nvPr>
            <p:ph idx="1"/>
            <p:extLst>
              <p:ext uri="{D42A27DB-BD31-4B8C-83A1-F6EECF244321}">
                <p14:modId xmlns:p14="http://schemas.microsoft.com/office/powerpoint/2010/main" val="2960190823"/>
              </p:ext>
            </p:extLst>
          </p:nvPr>
        </p:nvGraphicFramePr>
        <p:xfrm>
          <a:off x="1155700" y="2603500"/>
          <a:ext cx="8398986" cy="3280832"/>
        </p:xfrm>
        <a:graphic>
          <a:graphicData uri="http://schemas.openxmlformats.org/drawingml/2006/table">
            <a:tbl>
              <a:tblPr firstRow="1" bandRow="1">
                <a:tableStyleId>{5C22544A-7EE6-4342-B048-85BDC9FD1C3A}</a:tableStyleId>
              </a:tblPr>
              <a:tblGrid>
                <a:gridCol w="3986530">
                  <a:extLst>
                    <a:ext uri="{9D8B030D-6E8A-4147-A177-3AD203B41FA5}">
                      <a16:colId xmlns:a16="http://schemas.microsoft.com/office/drawing/2014/main" val="2761350806"/>
                    </a:ext>
                  </a:extLst>
                </a:gridCol>
                <a:gridCol w="4412456">
                  <a:extLst>
                    <a:ext uri="{9D8B030D-6E8A-4147-A177-3AD203B41FA5}">
                      <a16:colId xmlns:a16="http://schemas.microsoft.com/office/drawing/2014/main" val="2910786614"/>
                    </a:ext>
                  </a:extLst>
                </a:gridCol>
              </a:tblGrid>
              <a:tr h="328083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Your spirit is a whispering</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When all the lies are deafening</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You speak to the very heart of me</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And fear cannot remain</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Tvůj Duch je šepot</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Když mě ohlušují lži</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Promlouváš k mému srdci</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A strach se dává na ústup</a:t>
                      </a:r>
                      <a:endParaRPr lang="cs-CZ" dirty="0"/>
                    </a:p>
                  </a:txBody>
                  <a:tcPr/>
                </a:tc>
                <a:extLst>
                  <a:ext uri="{0D108BD9-81ED-4DB2-BD59-A6C34878D82A}">
                    <a16:rowId xmlns:a16="http://schemas.microsoft.com/office/drawing/2014/main" val="4096019263"/>
                  </a:ext>
                </a:extLst>
              </a:tr>
            </a:tbl>
          </a:graphicData>
        </a:graphic>
      </p:graphicFrame>
    </p:spTree>
    <p:extLst>
      <p:ext uri="{BB962C8B-B14F-4D97-AF65-F5344CB8AC3E}">
        <p14:creationId xmlns:p14="http://schemas.microsoft.com/office/powerpoint/2010/main" val="4253578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496F5F3-56FF-7250-4FBE-AD3ED27F7665}"/>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F34E8AB7-5C7C-15B9-60F0-DC0F5E2A4473}"/>
              </a:ext>
            </a:extLst>
          </p:cNvPr>
          <p:cNvGraphicFramePr>
            <a:graphicFrameLocks noGrp="1"/>
          </p:cNvGraphicFramePr>
          <p:nvPr>
            <p:ph idx="1"/>
            <p:extLst>
              <p:ext uri="{D42A27DB-BD31-4B8C-83A1-F6EECF244321}">
                <p14:modId xmlns:p14="http://schemas.microsoft.com/office/powerpoint/2010/main" val="1987946024"/>
              </p:ext>
            </p:extLst>
          </p:nvPr>
        </p:nvGraphicFramePr>
        <p:xfrm>
          <a:off x="1155699" y="2603499"/>
          <a:ext cx="9901768" cy="2874433"/>
        </p:xfrm>
        <a:graphic>
          <a:graphicData uri="http://schemas.openxmlformats.org/drawingml/2006/table">
            <a:tbl>
              <a:tblPr firstRow="1" bandRow="1">
                <a:tableStyleId>{5C22544A-7EE6-4342-B048-85BDC9FD1C3A}</a:tableStyleId>
              </a:tblPr>
              <a:tblGrid>
                <a:gridCol w="4950884">
                  <a:extLst>
                    <a:ext uri="{9D8B030D-6E8A-4147-A177-3AD203B41FA5}">
                      <a16:colId xmlns:a16="http://schemas.microsoft.com/office/drawing/2014/main" val="694576544"/>
                    </a:ext>
                  </a:extLst>
                </a:gridCol>
                <a:gridCol w="4950884">
                  <a:extLst>
                    <a:ext uri="{9D8B030D-6E8A-4147-A177-3AD203B41FA5}">
                      <a16:colId xmlns:a16="http://schemas.microsoft.com/office/drawing/2014/main" val="3149582984"/>
                    </a:ext>
                  </a:extLst>
                </a:gridCol>
              </a:tblGrid>
              <a:tr h="287443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Your spirit is the light ahead</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Calling me into the depths</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And daring me to take a step</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And let you lead the way</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Tvůj Duch je světlo před mnou</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Zvoucí mě zajet na hlubinu</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Dává mi odvahu vykročit</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A nechat Tě, abys mě vedl</a:t>
                      </a:r>
                      <a:endParaRPr lang="cs-CZ" dirty="0"/>
                    </a:p>
                  </a:txBody>
                  <a:tcPr/>
                </a:tc>
                <a:extLst>
                  <a:ext uri="{0D108BD9-81ED-4DB2-BD59-A6C34878D82A}">
                    <a16:rowId xmlns:a16="http://schemas.microsoft.com/office/drawing/2014/main" val="3954030054"/>
                  </a:ext>
                </a:extLst>
              </a:tr>
            </a:tbl>
          </a:graphicData>
        </a:graphic>
      </p:graphicFrame>
    </p:spTree>
    <p:extLst>
      <p:ext uri="{BB962C8B-B14F-4D97-AF65-F5344CB8AC3E}">
        <p14:creationId xmlns:p14="http://schemas.microsoft.com/office/powerpoint/2010/main" val="3730746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379259-8F36-A77B-6604-D2A004CDB222}"/>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D1B660D1-58F0-B6EC-3A88-93F9A302159E}"/>
              </a:ext>
            </a:extLst>
          </p:cNvPr>
          <p:cNvGraphicFramePr>
            <a:graphicFrameLocks noGrp="1"/>
          </p:cNvGraphicFramePr>
          <p:nvPr>
            <p:ph idx="1"/>
            <p:extLst>
              <p:ext uri="{D42A27DB-BD31-4B8C-83A1-F6EECF244321}">
                <p14:modId xmlns:p14="http://schemas.microsoft.com/office/powerpoint/2010/main" val="4046028462"/>
              </p:ext>
            </p:extLst>
          </p:nvPr>
        </p:nvGraphicFramePr>
        <p:xfrm>
          <a:off x="1155700" y="2603499"/>
          <a:ext cx="8824912" cy="3661833"/>
        </p:xfrm>
        <a:graphic>
          <a:graphicData uri="http://schemas.openxmlformats.org/drawingml/2006/table">
            <a:tbl>
              <a:tblPr firstRow="1" bandRow="1">
                <a:tableStyleId>{5C22544A-7EE6-4342-B048-85BDC9FD1C3A}</a:tableStyleId>
              </a:tblPr>
              <a:tblGrid>
                <a:gridCol w="4412456">
                  <a:extLst>
                    <a:ext uri="{9D8B030D-6E8A-4147-A177-3AD203B41FA5}">
                      <a16:colId xmlns:a16="http://schemas.microsoft.com/office/drawing/2014/main" val="2606695649"/>
                    </a:ext>
                  </a:extLst>
                </a:gridCol>
                <a:gridCol w="4412456">
                  <a:extLst>
                    <a:ext uri="{9D8B030D-6E8A-4147-A177-3AD203B41FA5}">
                      <a16:colId xmlns:a16="http://schemas.microsoft.com/office/drawing/2014/main" val="1910947387"/>
                    </a:ext>
                  </a:extLst>
                </a:gridCol>
              </a:tblGrid>
              <a:tr h="3661833">
                <a:tc>
                  <a:txBody>
                    <a:bodyPr/>
                    <a:lstStyle/>
                    <a:p>
                      <a:r>
                        <a:rPr lang="en-AU" sz="1800" b="1" kern="1200" dirty="0">
                          <a:solidFill>
                            <a:schemeClr val="lt1"/>
                          </a:solidFill>
                          <a:effectLst/>
                          <a:latin typeface="+mn-lt"/>
                          <a:ea typeface="+mn-ea"/>
                          <a:cs typeface="+mn-cs"/>
                        </a:rPr>
                        <a:t>Your spirit is a holy flame</a:t>
                      </a:r>
                      <a:endParaRPr lang="cs-CZ" sz="1800" b="1" kern="1200" dirty="0">
                        <a:solidFill>
                          <a:schemeClr val="lt1"/>
                        </a:solidFill>
                        <a:effectLst/>
                        <a:latin typeface="+mn-lt"/>
                        <a:ea typeface="+mn-ea"/>
                        <a:cs typeface="+mn-cs"/>
                      </a:endParaRPr>
                    </a:p>
                    <a:p>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Burning all the old away</a:t>
                      </a:r>
                      <a:endParaRPr lang="cs-CZ" sz="1800" b="1" kern="1200" dirty="0">
                        <a:solidFill>
                          <a:schemeClr val="lt1"/>
                        </a:solidFill>
                        <a:effectLst/>
                        <a:latin typeface="+mn-lt"/>
                        <a:ea typeface="+mn-ea"/>
                        <a:cs typeface="+mn-cs"/>
                      </a:endParaRPr>
                    </a:p>
                    <a:p>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Here I am, lord, have your way</a:t>
                      </a:r>
                      <a:endParaRPr lang="cs-CZ" sz="1800" b="1" kern="1200" dirty="0">
                        <a:solidFill>
                          <a:schemeClr val="lt1"/>
                        </a:solidFill>
                        <a:effectLst/>
                        <a:latin typeface="+mn-lt"/>
                        <a:ea typeface="+mn-ea"/>
                        <a:cs typeface="+mn-cs"/>
                      </a:endParaRPr>
                    </a:p>
                    <a:p>
                      <a:br>
                        <a:rPr lang="en-AU" sz="1800" b="1" kern="1200" dirty="0">
                          <a:solidFill>
                            <a:schemeClr val="lt1"/>
                          </a:solidFill>
                          <a:effectLst/>
                          <a:latin typeface="+mn-lt"/>
                          <a:ea typeface="+mn-ea"/>
                          <a:cs typeface="+mn-cs"/>
                        </a:rPr>
                      </a:br>
                      <a:r>
                        <a:rPr lang="en-AU" sz="1800" b="1" kern="1200" dirty="0" err="1">
                          <a:solidFill>
                            <a:schemeClr val="lt1"/>
                          </a:solidFill>
                          <a:effectLst/>
                          <a:latin typeface="+mn-lt"/>
                          <a:ea typeface="+mn-ea"/>
                          <a:cs typeface="+mn-cs"/>
                        </a:rPr>
                        <a:t>Til</a:t>
                      </a:r>
                      <a:r>
                        <a:rPr lang="cs-CZ" sz="1800" b="1" kern="1200" dirty="0">
                          <a:solidFill>
                            <a:schemeClr val="lt1"/>
                          </a:solidFill>
                          <a:effectLst/>
                          <a:latin typeface="+mn-lt"/>
                          <a:ea typeface="+mn-ea"/>
                          <a:cs typeface="+mn-cs"/>
                        </a:rPr>
                        <a:t>l</a:t>
                      </a:r>
                      <a:r>
                        <a:rPr lang="en-AU" sz="1800" b="1" kern="1200" dirty="0">
                          <a:solidFill>
                            <a:schemeClr val="lt1"/>
                          </a:solidFill>
                          <a:effectLst/>
                          <a:latin typeface="+mn-lt"/>
                          <a:ea typeface="+mn-ea"/>
                          <a:cs typeface="+mn-cs"/>
                        </a:rPr>
                        <a:t> all that's left is you</a:t>
                      </a:r>
                      <a:endParaRPr lang="cs-CZ" sz="1800" b="1" kern="1200" dirty="0">
                        <a:solidFill>
                          <a:schemeClr val="lt1"/>
                        </a:solidFill>
                        <a:effectLst/>
                        <a:latin typeface="+mn-lt"/>
                        <a:ea typeface="+mn-ea"/>
                        <a:cs typeface="+mn-cs"/>
                      </a:endParaRPr>
                    </a:p>
                    <a:p>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All that's left is you</a:t>
                      </a:r>
                      <a:endParaRPr lang="cs-CZ" dirty="0"/>
                    </a:p>
                  </a:txBody>
                  <a:tcPr/>
                </a:tc>
                <a:tc>
                  <a:txBody>
                    <a:bodyPr/>
                    <a:lstStyle/>
                    <a:p>
                      <a:r>
                        <a:rPr lang="cs-CZ" sz="1800" b="1" kern="1200" dirty="0">
                          <a:solidFill>
                            <a:schemeClr val="lt1"/>
                          </a:solidFill>
                          <a:effectLst/>
                          <a:latin typeface="+mn-lt"/>
                          <a:ea typeface="+mn-ea"/>
                          <a:cs typeface="+mn-cs"/>
                        </a:rPr>
                        <a:t>Tvůj Duch je svatý plamen</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Spalující vše zastaralé</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Zde jsem, Pane, jednej jak chceš ty</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Dokud nezůstaneš jsi ty</a:t>
                      </a:r>
                    </a:p>
                    <a:p>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cs-CZ" sz="1800" b="1" kern="1200" dirty="0">
                          <a:solidFill>
                            <a:schemeClr val="lt1"/>
                          </a:solidFill>
                          <a:effectLst/>
                          <a:latin typeface="+mn-lt"/>
                          <a:ea typeface="+mn-ea"/>
                          <a:cs typeface="+mn-cs"/>
                        </a:rPr>
                        <a:t>Dokud nezůstaneš jsi ty</a:t>
                      </a:r>
                    </a:p>
                    <a:p>
                      <a:endParaRPr lang="cs-CZ" dirty="0"/>
                    </a:p>
                  </a:txBody>
                  <a:tcPr/>
                </a:tc>
                <a:extLst>
                  <a:ext uri="{0D108BD9-81ED-4DB2-BD59-A6C34878D82A}">
                    <a16:rowId xmlns:a16="http://schemas.microsoft.com/office/drawing/2014/main" val="835683101"/>
                  </a:ext>
                </a:extLst>
              </a:tr>
            </a:tbl>
          </a:graphicData>
        </a:graphic>
      </p:graphicFrame>
    </p:spTree>
    <p:extLst>
      <p:ext uri="{BB962C8B-B14F-4D97-AF65-F5344CB8AC3E}">
        <p14:creationId xmlns:p14="http://schemas.microsoft.com/office/powerpoint/2010/main" val="6369220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27EF3BE-86C9-3402-E4DF-A23B3FB6FC45}"/>
              </a:ext>
            </a:extLst>
          </p:cNvPr>
          <p:cNvSpPr>
            <a:spLocks noGrp="1"/>
          </p:cNvSpPr>
          <p:nvPr>
            <p:ph type="title"/>
          </p:nvPr>
        </p:nvSpPr>
        <p:spPr/>
        <p:txBody>
          <a:bodyPr/>
          <a:lstStyle/>
          <a:p>
            <a:r>
              <a:rPr lang="cs-CZ" dirty="0"/>
              <a:t>The change in me</a:t>
            </a:r>
          </a:p>
        </p:txBody>
      </p:sp>
      <p:graphicFrame>
        <p:nvGraphicFramePr>
          <p:cNvPr id="4" name="Zástupný obsah 3">
            <a:extLst>
              <a:ext uri="{FF2B5EF4-FFF2-40B4-BE49-F238E27FC236}">
                <a16:creationId xmlns:a16="http://schemas.microsoft.com/office/drawing/2014/main" id="{EC0917F2-BC40-9814-9869-E47AF62BB7CF}"/>
              </a:ext>
            </a:extLst>
          </p:cNvPr>
          <p:cNvGraphicFramePr>
            <a:graphicFrameLocks noGrp="1"/>
          </p:cNvGraphicFramePr>
          <p:nvPr>
            <p:ph idx="1"/>
            <p:extLst>
              <p:ext uri="{D42A27DB-BD31-4B8C-83A1-F6EECF244321}">
                <p14:modId xmlns:p14="http://schemas.microsoft.com/office/powerpoint/2010/main" val="2235012657"/>
              </p:ext>
            </p:extLst>
          </p:nvPr>
        </p:nvGraphicFramePr>
        <p:xfrm>
          <a:off x="1155700" y="2603499"/>
          <a:ext cx="8824912" cy="3399367"/>
        </p:xfrm>
        <a:graphic>
          <a:graphicData uri="http://schemas.openxmlformats.org/drawingml/2006/table">
            <a:tbl>
              <a:tblPr firstRow="1" bandRow="1">
                <a:tableStyleId>{5C22544A-7EE6-4342-B048-85BDC9FD1C3A}</a:tableStyleId>
              </a:tblPr>
              <a:tblGrid>
                <a:gridCol w="4412456">
                  <a:extLst>
                    <a:ext uri="{9D8B030D-6E8A-4147-A177-3AD203B41FA5}">
                      <a16:colId xmlns:a16="http://schemas.microsoft.com/office/drawing/2014/main" val="464897523"/>
                    </a:ext>
                  </a:extLst>
                </a:gridCol>
                <a:gridCol w="4412456">
                  <a:extLst>
                    <a:ext uri="{9D8B030D-6E8A-4147-A177-3AD203B41FA5}">
                      <a16:colId xmlns:a16="http://schemas.microsoft.com/office/drawing/2014/main" val="1863449263"/>
                    </a:ext>
                  </a:extLst>
                </a:gridCol>
              </a:tblGrid>
              <a:tr h="3399367">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AU" sz="1800" b="1" kern="1200" dirty="0">
                          <a:solidFill>
                            <a:schemeClr val="lt1"/>
                          </a:solidFill>
                          <a:effectLst/>
                          <a:latin typeface="+mn-lt"/>
                          <a:ea typeface="+mn-ea"/>
                          <a:cs typeface="+mn-cs"/>
                        </a:rPr>
                        <a:t>Your spirit is my constant friend</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You're with me to the very end</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I'll never be alone again</a:t>
                      </a:r>
                      <a:endParaRPr lang="cs-CZ" sz="1800" b="1" kern="1200" dirty="0">
                        <a:solidFill>
                          <a:schemeClr val="lt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lang="en-AU" sz="1800" b="1" kern="1200" dirty="0">
                          <a:solidFill>
                            <a:schemeClr val="lt1"/>
                          </a:solidFill>
                          <a:effectLst/>
                          <a:latin typeface="+mn-lt"/>
                          <a:ea typeface="+mn-ea"/>
                          <a:cs typeface="+mn-cs"/>
                        </a:rPr>
                      </a:br>
                      <a:r>
                        <a:rPr lang="en-AU" sz="1800" b="1" kern="1200" dirty="0">
                          <a:solidFill>
                            <a:schemeClr val="lt1"/>
                          </a:solidFill>
                          <a:effectLst/>
                          <a:latin typeface="+mn-lt"/>
                          <a:ea typeface="+mn-ea"/>
                          <a:cs typeface="+mn-cs"/>
                        </a:rPr>
                        <a:t>You're the change in me</a:t>
                      </a:r>
                      <a:endParaRPr lang="cs-CZ" sz="1800" b="1" kern="1200" dirty="0">
                        <a:solidFill>
                          <a:schemeClr val="lt1"/>
                        </a:solidFill>
                        <a:effectLst/>
                        <a:latin typeface="+mn-lt"/>
                        <a:ea typeface="+mn-ea"/>
                        <a:cs typeface="+mn-cs"/>
                      </a:endParaRPr>
                    </a:p>
                    <a:p>
                      <a:endParaRPr lang="cs-CZ" dirty="0"/>
                    </a:p>
                  </a:txBody>
                  <a:tcPr/>
                </a:tc>
                <a:tc>
                  <a:txBody>
                    <a:bodyPr/>
                    <a:lstStyle/>
                    <a:p>
                      <a:r>
                        <a:rPr lang="cs-CZ" sz="1800" b="1" kern="1200" dirty="0">
                          <a:solidFill>
                            <a:schemeClr val="lt1"/>
                          </a:solidFill>
                          <a:effectLst/>
                          <a:latin typeface="+mn-lt"/>
                          <a:ea typeface="+mn-ea"/>
                          <a:cs typeface="+mn-cs"/>
                        </a:rPr>
                        <a:t>Tvůj Duch je věrný přítel</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Budeš se mnou až do samého konce</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Už nikdy nebudu sám</a:t>
                      </a:r>
                    </a:p>
                    <a:p>
                      <a:endParaRPr lang="cs-CZ" sz="1800" b="1" kern="1200" dirty="0">
                        <a:solidFill>
                          <a:schemeClr val="lt1"/>
                        </a:solidFill>
                        <a:effectLst/>
                        <a:latin typeface="+mn-lt"/>
                        <a:ea typeface="+mn-ea"/>
                        <a:cs typeface="+mn-cs"/>
                      </a:endParaRPr>
                    </a:p>
                    <a:p>
                      <a:r>
                        <a:rPr lang="cs-CZ" sz="1800" b="1" kern="1200" dirty="0">
                          <a:solidFill>
                            <a:schemeClr val="lt1"/>
                          </a:solidFill>
                          <a:effectLst/>
                          <a:latin typeface="+mn-lt"/>
                          <a:ea typeface="+mn-ea"/>
                          <a:cs typeface="+mn-cs"/>
                        </a:rPr>
                        <a:t>Ty jsi má vnitřní proměna</a:t>
                      </a:r>
                    </a:p>
                    <a:p>
                      <a:endParaRPr lang="cs-CZ" dirty="0"/>
                    </a:p>
                  </a:txBody>
                  <a:tcPr/>
                </a:tc>
                <a:extLst>
                  <a:ext uri="{0D108BD9-81ED-4DB2-BD59-A6C34878D82A}">
                    <a16:rowId xmlns:a16="http://schemas.microsoft.com/office/drawing/2014/main" val="2627182308"/>
                  </a:ext>
                </a:extLst>
              </a:tr>
            </a:tbl>
          </a:graphicData>
        </a:graphic>
      </p:graphicFrame>
    </p:spTree>
    <p:extLst>
      <p:ext uri="{BB962C8B-B14F-4D97-AF65-F5344CB8AC3E}">
        <p14:creationId xmlns:p14="http://schemas.microsoft.com/office/powerpoint/2010/main" val="39658544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660</TotalTime>
  <Words>2154</Words>
  <Application>Microsoft Office PowerPoint</Application>
  <PresentationFormat>Širokoúhlá obrazovka</PresentationFormat>
  <Paragraphs>189</Paragraphs>
  <Slides>29</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29</vt:i4>
      </vt:variant>
    </vt:vector>
  </HeadingPairs>
  <TitlesOfParts>
    <vt:vector size="35" baseType="lpstr">
      <vt:lpstr>Aptos</vt:lpstr>
      <vt:lpstr>Arial</vt:lpstr>
      <vt:lpstr>Calibri</vt:lpstr>
      <vt:lpstr>Century Gothic</vt:lpstr>
      <vt:lpstr>Wingdings 3</vt:lpstr>
      <vt:lpstr>Ion Boardroom</vt:lpstr>
      <vt:lpstr>Milost</vt:lpstr>
      <vt:lpstr>Milost – Starý zákon</vt:lpstr>
      <vt:lpstr>Pojmy „Chen, Chesed, Rechem“ </vt:lpstr>
      <vt:lpstr>Papež František</vt:lpstr>
      <vt:lpstr>Hospodin v akci</vt:lpstr>
      <vt:lpstr>Co na to my?</vt:lpstr>
      <vt:lpstr>Nový zákon - charis</vt:lpstr>
      <vt:lpstr>Cítit na sobě Boží pohled</vt:lpstr>
      <vt:lpstr>Úžas</vt:lpstr>
      <vt:lpstr>Milost = Bůh</vt:lpstr>
      <vt:lpstr>Jednající Bůh</vt:lpstr>
      <vt:lpstr>Benedikt XVI.</vt:lpstr>
      <vt:lpstr>L. Bloy</vt:lpstr>
      <vt:lpstr>ukázka</vt:lpstr>
      <vt:lpstr>J. Ruffing – o duchovním doprovázení</vt:lpstr>
      <vt:lpstr>Náš život</vt:lpstr>
      <vt:lpstr>Bůh v nás</vt:lpstr>
      <vt:lpstr>Bůh v nás</vt:lpstr>
      <vt:lpstr>Křestní napojení na Boží pramen</vt:lpstr>
      <vt:lpstr>Boží blízkost</vt:lpstr>
      <vt:lpstr>P. Tillich</vt:lpstr>
      <vt:lpstr>Runnaway bunny</vt:lpstr>
      <vt:lpstr>The change in me</vt:lpstr>
      <vt:lpstr>The change in me</vt:lpstr>
      <vt:lpstr>The change in me</vt:lpstr>
      <vt:lpstr>The change in me</vt:lpstr>
      <vt:lpstr>The change in me</vt:lpstr>
      <vt:lpstr>The change in me</vt:lpstr>
      <vt:lpstr>The change in 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Miroslav Jordánek</dc:creator>
  <cp:lastModifiedBy>Miroslav Jordánek</cp:lastModifiedBy>
  <cp:revision>22</cp:revision>
  <dcterms:created xsi:type="dcterms:W3CDTF">2025-12-05T19:44:21Z</dcterms:created>
  <dcterms:modified xsi:type="dcterms:W3CDTF">2026-01-17T10:43:23Z</dcterms:modified>
</cp:coreProperties>
</file>